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10" r:id="rId1"/>
  </p:sldMasterIdLst>
  <p:notesMasterIdLst>
    <p:notesMasterId r:id="rId4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9144000" cy="5143500" type="screen16x9"/>
  <p:notesSz cx="6858000" cy="9144000"/>
  <p:embeddedFontLst>
    <p:embeddedFont>
      <p:font typeface="Kalam" panose="020B0604020202020204" charset="0"/>
      <p:regular r:id="rId41"/>
    </p:embeddedFont>
    <p:embeddedFont>
      <p:font typeface="Lexend" panose="020B0604020202020204" charset="0"/>
      <p:regular r:id="rId42"/>
    </p:embeddedFont>
    <p:embeddedFont>
      <p:font typeface="Lexend Light" panose="020B0604020202020204" charset="0"/>
      <p:regular r:id="rId43"/>
    </p:embeddedFont>
  </p:embeddedFontLst>
  <p:custDataLst>
    <p:tags r:id="rId44"/>
  </p:custDataLst>
  <p:defaultTextStyle>
    <a:defPPr marR="0" lvl="0" algn="l" rtl="0">
      <a:lnSpc>
        <a:spcPct val="100000"/>
      </a:lnSpc>
      <a:spcBef>
        <a:spcPct val="0"/>
      </a:spcBef>
      <a:spcAft>
        <a:spcPct val="0"/>
      </a:spcAft>
    </a:defPPr>
    <a:lvl1pPr marR="0" lvl="0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C5C09324-C2BF-4F1D-9F7D-9D3B8E08678B}">
  <a:tblStyle styleId="{C5C09324-C2BF-4F1D-9F7D-9D3B8E08678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0"/>
    <p:restoredTop sz="0"/>
  </p:normalViewPr>
  <p:slideViewPr>
    <p:cSldViewPr>
      <p:cViewPr varScale="1">
        <p:scale>
          <a:sx n="91" d="100"/>
          <a:sy n="91" d="100"/>
        </p:scale>
        <p:origin x="76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2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3.fntdata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ct val="0"/>
              </a:spcBef>
              <a:spcAft>
                <a:spcPct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ct val="0"/>
              </a:spcBef>
              <a:spcAft>
                <a:spcPct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ct val="0"/>
              </a:spcBef>
              <a:spcAft>
                <a:spcPct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ct val="0"/>
              </a:spcBef>
              <a:spcAft>
                <a:spcPct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ct val="0"/>
              </a:spcBef>
              <a:spcAft>
                <a:spcPct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ct val="0"/>
              </a:spcBef>
              <a:spcAft>
                <a:spcPct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ct val="0"/>
              </a:spcBef>
              <a:spcAft>
                <a:spcPct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ct val="0"/>
              </a:spcBef>
              <a:spcAft>
                <a:spcPct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ct val="0"/>
              </a:spcBef>
              <a:spcAft>
                <a:spcPct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ct val="0"/>
      </a:spcBef>
      <a:spcAft>
        <a:spcPct val="0"/>
      </a:spcAft>
    </a:defPPr>
    <a:lvl1pPr marR="0" lvl="0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0" name="Google Shape;760;g279955a40ae_0_8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1" name="Google Shape;761;g279955a40ae_0_8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6" name="Google Shape;766;g279955a40ae_0_8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7" name="Google Shape;767;g279955a40ae_0_8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Google Shape;771;g279955a40ae_0_8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2" name="Google Shape;772;g279955a40ae_0_8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" name="Google Shape;776;g29e55ca5df3_0_104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7" name="Google Shape;777;g29e55ca5df3_0_104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5" name="Google Shape;785;g29e55ca5df3_0_104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6" name="Google Shape;786;g29e55ca5df3_0_104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4" name="Google Shape;794;g29e55ca5df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5" name="Google Shape;795;g29e55ca5df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2" name="Google Shape;802;g29e55ca5df3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3" name="Google Shape;803;g29e55ca5df3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" name="Google Shape;822;g29e55ca5df3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3" name="Google Shape;823;g29e55ca5df3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1" name="Google Shape;841;g29e55ca5df3_0_8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2" name="Google Shape;842;g29e55ca5df3_0_8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5" name="Google Shape;855;g29e55ca5df3_0_24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6" name="Google Shape;856;g29e55ca5df3_0_24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Google Shape;877;g29e55ca5df3_0_64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8" name="Google Shape;878;g29e55ca5df3_0_64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4" name="Google Shape;894;g29e55ca5df3_0_47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5" name="Google Shape;895;g29e55ca5df3_0_47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4" name="Google Shape;914;g29e55ca5df3_0_32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5" name="Google Shape;915;g29e55ca5df3_0_32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8" name="Google Shape;938;g29e55ca5df3_0_39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9" name="Google Shape;939;g29e55ca5df3_0_39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6" name="Google Shape;956;g29e55ca5df3_0_47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7" name="Google Shape;957;g29e55ca5df3_0_47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0" name="Google Shape;980;g29e55ca5df3_0_56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1" name="Google Shape;981;g29e55ca5df3_0_56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0" name="Google Shape;1000;g29e55ca5df3_0_55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1" name="Google Shape;1001;g29e55ca5df3_0_55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1" name="Google Shape;1021;g29e55ca5df3_0_5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2" name="Google Shape;1022;g29e55ca5df3_0_5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5" name="Google Shape;1045;g29e55ca5df3_0_55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6" name="Google Shape;1046;g29e55ca5df3_0_55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3" name="Google Shape;1063;g29e55ca5df3_0_7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4" name="Google Shape;1064;g29e55ca5df3_0_7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4" name="Google Shape;1094;g29e55ca5df3_0_64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5" name="Google Shape;1095;g29e55ca5df3_0_64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4" name="Google Shape;1104;g29e55ca5df3_0_63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5" name="Google Shape;1105;g29e55ca5df3_0_63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8" name="Google Shape;1118;g29e55ca5df3_0_8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9" name="Google Shape;1119;g29e55ca5df3_0_8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" name="Google Shape;1126;g29e55ca5df3_0_64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7" name="Google Shape;1127;g29e55ca5df3_0_64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5" name="Google Shape;1145;g29e55ca5df3_0_64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6" name="Google Shape;1146;g29e55ca5df3_0_64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3" name="Google Shape;1153;g29e55ca5df3_0_64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4" name="Google Shape;1154;g29e55ca5df3_0_64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6" name="Google Shape;1176;g29e55ca5df3_0_73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7" name="Google Shape;1177;g29e55ca5df3_0_73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" name="Google Shape;1187;g29e55ca5df3_0_72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8" name="Google Shape;1188;g29e55ca5df3_0_72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3" name="Google Shape;1213;g29e55ca5df3_0_72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4" name="Google Shape;1214;g29e55ca5df3_0_72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4" name="Google Shape;1224;g29e55ca5df3_0_89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5" name="Google Shape;1225;g29e55ca5df3_0_89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7" name="Google Shape;1237;g29e55ca5df3_0_96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8" name="Google Shape;1238;g29e55ca5df3_0_96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2" name="Google Shape;1252;g29e55ca5df3_0_81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3" name="Google Shape;1253;g29e55ca5df3_0_81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1" name="Google Shape;1271;g29e55ca5df3_0_73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2" name="Google Shape;1272;g29e55ca5df3_0_73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6" name="Google Shape;1296;g29e55ca5df3_0_88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7" name="Google Shape;1297;g29e55ca5df3_0_88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2" name="Google Shape;1322;g29e55ca5df3_0_104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3" name="Google Shape;1323;g29e55ca5df3_0_104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0" name="Google Shape;1330;g29e55ca5df3_0_104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1" name="Google Shape;1331;g29e55ca5df3_0_104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8" name="Google Shape;1338;g279955a40ae_0_8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9" name="Google Shape;1339;g279955a40ae_0_8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4" name="Google Shape;1344;g279955a40ae_0_8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5" name="Google Shape;1345;g279955a40ae_0_8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3.pn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6.png"/><Relationship Id="rId7" Type="http://schemas.openxmlformats.org/officeDocument/2006/relationships/image" Target="../media/image27.pn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0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3.png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5.png"/><Relationship Id="rId11" Type="http://schemas.openxmlformats.org/officeDocument/2006/relationships/image" Target="../media/image23.png"/><Relationship Id="rId5" Type="http://schemas.openxmlformats.org/officeDocument/2006/relationships/image" Target="../media/image24.png"/><Relationship Id="rId10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28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8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8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8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8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0.png"/><Relationship Id="rId4" Type="http://schemas.openxmlformats.org/officeDocument/2006/relationships/image" Target="../media/image38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9.png"/><Relationship Id="rId4" Type="http://schemas.openxmlformats.org/officeDocument/2006/relationships/image" Target="../media/image40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9.png"/><Relationship Id="rId4" Type="http://schemas.openxmlformats.org/officeDocument/2006/relationships/image" Target="../media/image40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9.png"/><Relationship Id="rId4" Type="http://schemas.openxmlformats.org/officeDocument/2006/relationships/image" Target="../media/image40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English">
  <p:cSld name="Title Slide 2_1">
    <p:bg>
      <p:bgPr>
        <a:solidFill>
          <a:srgbClr val="BEF2BD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English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862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4" name="Google Shape;14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2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2867">
          <p15:clr>
            <a:srgbClr val="E46962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Maths">
  <p:cSld name="Title Slide 2_1_1">
    <p:bg>
      <p:bgPr>
        <a:solidFill>
          <a:srgbClr val="BEF2BD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oogle Shape;18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3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Maths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" name="Google Shape;21;p3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22" name="Google Shape;22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3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24" name="Google Shape;24;p3"/>
          <p:cNvPicPr preferRelativeResize="0"/>
          <p:nvPr/>
        </p:nvPicPr>
        <p:blipFill>
          <a:blip r:embed="rId4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707200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Geography">
  <p:cSld name="Title Slide 2_1_1_1">
    <p:bg>
      <p:bgPr>
        <a:solidFill>
          <a:srgbClr val="BEF2BD"/>
        </a:solid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Google Shape;26;p4"/>
          <p:cNvPicPr preferRelativeResize="0"/>
          <p:nvPr/>
        </p:nvPicPr>
        <p:blipFill>
          <a:blip r:embed="rId2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1259825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4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Geography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" name="Google Shape;30;p4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976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31" name="Google Shape;31;p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4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History">
  <p:cSld name="Title Slide 2_1_1_1_1">
    <p:bg>
      <p:bgPr>
        <a:solidFill>
          <a:srgbClr val="BEF2BD"/>
        </a:solid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Google Shape;34;p5"/>
          <p:cNvPicPr preferRelativeResize="0"/>
          <p:nvPr/>
        </p:nvPicPr>
        <p:blipFill>
          <a:blip r:embed="rId2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5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History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7" name="Google Shape;37;p5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04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38" name="Google Shape;38;p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Google Shape;39;p5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40" name="Google Shape;40;p5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41" name="Google Shape;41;p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2" name="Google Shape;42;p5"/>
            <p:cNvSpPr/>
            <p:nvPr/>
          </p:nvSpPr>
          <p:spPr>
            <a:xfrm>
              <a:off x="6860400" y="1205850"/>
              <a:ext cx="1959600" cy="13659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ct val="0"/>
                </a:spcBef>
                <a:spcAft>
                  <a:spcPct val="0"/>
                </a:spcAft>
                <a:buNone/>
              </a:pPr>
              <a:endParaRPr/>
            </a:p>
          </p:txBody>
        </p:sp>
        <p:pic>
          <p:nvPicPr>
            <p:cNvPr id="43" name="Google Shape;43;p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78432">
              <a:off x="7001357" y="1317070"/>
              <a:ext cx="1677682" cy="114346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Music">
  <p:cSld name="Title Slide 2_1_1_1_1_1">
    <p:bg>
      <p:bgPr>
        <a:solidFill>
          <a:srgbClr val="BEF2BD"/>
        </a:solidFill>
        <a:effectLst/>
      </p:bgPr>
    </p:bg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Google Shape;45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46" name="Google Shape;46;p6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Music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8" name="Google Shape;48;p6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870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49" name="Google Shape;49;p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6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51" name="Google Shape;51;p6"/>
          <p:cNvPicPr preferRelativeResize="0"/>
          <p:nvPr/>
        </p:nvPicPr>
        <p:blipFill>
          <a:blip r:embed="rId4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661625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Science">
  <p:cSld name="Title Slide 2_1_1_1_1_1_1">
    <p:bg>
      <p:bgPr>
        <a:solidFill>
          <a:srgbClr val="BEF2BD"/>
        </a:soli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7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7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Science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5" name="Google Shape;55;p7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927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56" name="Google Shape;56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7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58" name="Google Shape;58;p7"/>
          <p:cNvPicPr preferRelativeResize="0"/>
          <p:nvPr/>
        </p:nvPicPr>
        <p:blipFill>
          <a:blip r:embed="rId3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9" name="Google Shape;59;p7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60" name="Google Shape;60;p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" name="Google Shape;61;p7"/>
            <p:cNvSpPr/>
            <p:nvPr/>
          </p:nvSpPr>
          <p:spPr>
            <a:xfrm>
              <a:off x="6860400" y="869975"/>
              <a:ext cx="1959600" cy="20070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ct val="0"/>
                </a:spcBef>
                <a:spcAft>
                  <a:spcPct val="0"/>
                </a:spcAft>
                <a:buNone/>
              </a:pPr>
              <a:endParaRPr/>
            </a:p>
          </p:txBody>
        </p:sp>
        <p:pic>
          <p:nvPicPr>
            <p:cNvPr id="62" name="Google Shape;62;p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11816">
              <a:off x="7083000" y="1110274"/>
              <a:ext cx="1514398" cy="152639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Biology">
  <p:cSld name="Title Slide 2_1_1_1_1_1_1_1">
    <p:bg>
      <p:bgPr>
        <a:solidFill>
          <a:srgbClr val="BEF2BD"/>
        </a:solid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p8"/>
          <p:cNvPicPr preferRelativeResize="0"/>
          <p:nvPr/>
        </p:nvPicPr>
        <p:blipFill>
          <a:blip r:embed="rId2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8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8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Biology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" name="Google Shape;68;p8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756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69" name="Google Shape;69;p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8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Physics">
  <p:cSld name="Title Slide 2_1_1_1_1_1_1_1_1">
    <p:bg>
      <p:bgPr>
        <a:solidFill>
          <a:srgbClr val="BEF2BD"/>
        </a:solidFill>
        <a:effectLst/>
      </p:bgPr>
    </p:bg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Google Shape;72;p9"/>
          <p:cNvPicPr preferRelativeResize="0"/>
          <p:nvPr/>
        </p:nvPicPr>
        <p:blipFill>
          <a:blip r:embed="rId2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9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9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Physics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5" name="Google Shape;75;p9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76" name="Google Shape;76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9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78" name="Google Shape;78;p9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79" name="Google Shape;79;p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0" name="Google Shape;80;p9"/>
            <p:cNvSpPr/>
            <p:nvPr/>
          </p:nvSpPr>
          <p:spPr>
            <a:xfrm>
              <a:off x="6898050" y="839288"/>
              <a:ext cx="1959600" cy="23547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ct val="0"/>
                </a:spcBef>
                <a:spcAft>
                  <a:spcPct val="0"/>
                </a:spcAft>
                <a:buNone/>
              </a:pPr>
              <a:endParaRPr/>
            </a:p>
          </p:txBody>
        </p:sp>
        <p:pic>
          <p:nvPicPr>
            <p:cNvPr id="81" name="Google Shape;81;p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84492">
              <a:off x="7235674" y="1037850"/>
              <a:ext cx="1204851" cy="195757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Chemistry">
  <p:cSld name="Title Slide 2_1_1_1_1_1_1_1_1_1">
    <p:bg>
      <p:bgPr>
        <a:solidFill>
          <a:srgbClr val="BEF2BD"/>
        </a:solid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p10"/>
          <p:cNvPicPr preferRelativeResize="0"/>
          <p:nvPr/>
        </p:nvPicPr>
        <p:blipFill>
          <a:blip r:embed="rId2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1117400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0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0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Chemistry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" name="Google Shape;87;p10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88" name="Google Shape;88;p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0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1 Outcome">
  <p:cSld name="CUSTOM_5">
    <p:bg>
      <p:bgPr>
        <a:solidFill>
          <a:srgbClr val="BEF2BD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3225" y="13883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1"/>
          <p:cNvSpPr txBox="1"/>
          <p:nvPr/>
        </p:nvSpPr>
        <p:spPr>
          <a:xfrm>
            <a:off x="325207" y="454765"/>
            <a:ext cx="45756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800" b="1">
                <a:latin typeface="Lexend"/>
                <a:ea typeface="Lexend"/>
                <a:cs typeface="Lexend"/>
                <a:sym typeface="Lexend"/>
              </a:rPr>
              <a:t>Outcome</a:t>
            </a:r>
            <a:endParaRPr sz="2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" name="Google Shape;93;p11"/>
          <p:cNvSpPr txBox="1">
            <a:spLocks noGrp="1"/>
          </p:cNvSpPr>
          <p:nvPr>
            <p:ph type="subTitle" idx="1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000"/>
              <a:buNone/>
              <a:defRPr sz="2000"/>
            </a:lvl1pPr>
            <a:lvl2pPr lvl="1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2 Hidden guidance slide">
  <p:cSld name="CUSTOM_1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2"/>
          <p:cNvSpPr txBox="1"/>
          <p:nvPr/>
        </p:nvSpPr>
        <p:spPr>
          <a:xfrm>
            <a:off x="177375" y="724875"/>
            <a:ext cx="42414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Oak’s lessons are structured around </a:t>
            </a: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learning cycles</a:t>
            </a:r>
            <a:r>
              <a:rPr lang="en-GB" sz="1200" i="1">
                <a:latin typeface="Lexend"/>
                <a:ea typeface="Lexend"/>
                <a:cs typeface="Lexend"/>
                <a:sym typeface="Lexend"/>
              </a:rPr>
              <a:t>.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These are indicated through colour in the slide deck: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6" name="Google Shape;96;p12"/>
          <p:cNvSpPr txBox="1"/>
          <p:nvPr/>
        </p:nvSpPr>
        <p:spPr>
          <a:xfrm>
            <a:off x="177375" y="248475"/>
            <a:ext cx="4241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Oak’s lesson structure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7" name="Google Shape;97;p12"/>
          <p:cNvSpPr txBox="1"/>
          <p:nvPr/>
        </p:nvSpPr>
        <p:spPr>
          <a:xfrm>
            <a:off x="4825725" y="248475"/>
            <a:ext cx="4012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Useful links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8" name="Google Shape;98;p12"/>
          <p:cNvSpPr txBox="1"/>
          <p:nvPr/>
        </p:nvSpPr>
        <p:spPr>
          <a:xfrm>
            <a:off x="177375" y="3053550"/>
            <a:ext cx="42072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Each</a:t>
            </a: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 learning cycle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covers several phases: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9" name="Google Shape;99;p12"/>
          <p:cNvSpPr txBox="1"/>
          <p:nvPr/>
        </p:nvSpPr>
        <p:spPr>
          <a:xfrm>
            <a:off x="4825725" y="724875"/>
            <a:ext cx="40128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Advice on                                          to </a:t>
            </a:r>
            <a:r>
              <a:rPr lang="en-GB" sz="1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bring the lesson to life in your classroom and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best fit the needs of your pupils.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100" name="Google Shape;100;p12"/>
          <p:cNvGrpSpPr/>
          <p:nvPr/>
        </p:nvGrpSpPr>
        <p:grpSpPr>
          <a:xfrm>
            <a:off x="2498516" y="1415817"/>
            <a:ext cx="1745270" cy="1430724"/>
            <a:chOff x="2642961" y="1644312"/>
            <a:chExt cx="1454634" cy="1195657"/>
          </a:xfrm>
        </p:grpSpPr>
        <p:pic>
          <p:nvPicPr>
            <p:cNvPr id="101" name="Google Shape;101;p12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2642975" y="1644312"/>
              <a:ext cx="1454621" cy="287396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102" name="Google Shape;102;p1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642975" y="1936215"/>
              <a:ext cx="1454618" cy="287940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103" name="Google Shape;103;p1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642965" y="2251391"/>
              <a:ext cx="1454621" cy="284581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104" name="Google Shape;104;p12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2642961" y="2563206"/>
              <a:ext cx="1454620" cy="276764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</p:grpSp>
      <p:pic>
        <p:nvPicPr>
          <p:cNvPr id="105" name="Google Shape;105;p12"/>
          <p:cNvPicPr preferRelativeResize="0"/>
          <p:nvPr/>
        </p:nvPicPr>
        <p:blipFill>
          <a:blip r:embed="rId6">
            <a:alphaModFix/>
          </a:blip>
          <a:srcRect l="3910" b="5222"/>
          <a:stretch>
            <a:fillRect/>
          </a:stretch>
        </p:blipFill>
        <p:spPr>
          <a:xfrm>
            <a:off x="1252313" y="3417350"/>
            <a:ext cx="2057336" cy="119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46350" y="1549488"/>
            <a:ext cx="2057324" cy="116339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3)">
  <p:cSld name="CUSTOM_3_1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109" name="Google Shape;109;p13"/>
          <p:cNvPicPr preferRelativeResize="0"/>
          <p:nvPr/>
        </p:nvPicPr>
        <p:blipFill>
          <a:blip r:embed="rId2">
            <a:alphaModFix/>
          </a:blip>
          <a:srcRect t="1699" b="1709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3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13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2" name="Google Shape;112;p13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3" name="Google Shape;113;p13"/>
          <p:cNvSpPr txBox="1">
            <a:spLocks noGrp="1"/>
          </p:cNvSpPr>
          <p:nvPr>
            <p:ph type="subTitle" idx="3"/>
          </p:nvPr>
        </p:nvSpPr>
        <p:spPr>
          <a:xfrm>
            <a:off x="324000" y="21054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4" name="Google Shape;114;p13"/>
          <p:cNvSpPr txBox="1">
            <a:spLocks noGrp="1"/>
          </p:cNvSpPr>
          <p:nvPr>
            <p:ph type="subTitle" idx="4"/>
          </p:nvPr>
        </p:nvSpPr>
        <p:spPr>
          <a:xfrm>
            <a:off x="2699325" y="21054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5" name="Google Shape;115;p13"/>
          <p:cNvSpPr txBox="1">
            <a:spLocks noGrp="1"/>
          </p:cNvSpPr>
          <p:nvPr>
            <p:ph type="subTitle" idx="5"/>
          </p:nvPr>
        </p:nvSpPr>
        <p:spPr>
          <a:xfrm>
            <a:off x="324000" y="34008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6" name="Google Shape;116;p13"/>
          <p:cNvSpPr txBox="1">
            <a:spLocks noGrp="1"/>
          </p:cNvSpPr>
          <p:nvPr>
            <p:ph type="subTitle" idx="6"/>
          </p:nvPr>
        </p:nvSpPr>
        <p:spPr>
          <a:xfrm>
            <a:off x="2699325" y="34008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4)">
  <p:cSld name="CUSTOM_3_1_1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119" name="Google Shape;119;p14"/>
          <p:cNvPicPr preferRelativeResize="0"/>
          <p:nvPr/>
        </p:nvPicPr>
        <p:blipFill>
          <a:blip r:embed="rId2">
            <a:alphaModFix/>
          </a:blip>
          <a:srcRect t="1699" b="1709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14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4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2" name="Google Shape;122;p14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3" name="Google Shape;123;p14"/>
          <p:cNvSpPr txBox="1">
            <a:spLocks noGrp="1"/>
          </p:cNvSpPr>
          <p:nvPr>
            <p:ph type="subTitle" idx="3"/>
          </p:nvPr>
        </p:nvSpPr>
        <p:spPr>
          <a:xfrm>
            <a:off x="324000" y="18006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4" name="Google Shape;124;p14"/>
          <p:cNvSpPr txBox="1">
            <a:spLocks noGrp="1"/>
          </p:cNvSpPr>
          <p:nvPr>
            <p:ph type="subTitle" idx="4"/>
          </p:nvPr>
        </p:nvSpPr>
        <p:spPr>
          <a:xfrm>
            <a:off x="2699325" y="18006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5" name="Google Shape;125;p14"/>
          <p:cNvSpPr txBox="1">
            <a:spLocks noGrp="1"/>
          </p:cNvSpPr>
          <p:nvPr>
            <p:ph type="subTitle" idx="5"/>
          </p:nvPr>
        </p:nvSpPr>
        <p:spPr>
          <a:xfrm>
            <a:off x="324000" y="27912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6" name="Google Shape;126;p14"/>
          <p:cNvSpPr txBox="1">
            <a:spLocks noGrp="1"/>
          </p:cNvSpPr>
          <p:nvPr>
            <p:ph type="subTitle" idx="6"/>
          </p:nvPr>
        </p:nvSpPr>
        <p:spPr>
          <a:xfrm>
            <a:off x="2699325" y="27912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7" name="Google Shape;127;p14"/>
          <p:cNvSpPr txBox="1">
            <a:spLocks noGrp="1"/>
          </p:cNvSpPr>
          <p:nvPr>
            <p:ph type="subTitle" idx="7"/>
          </p:nvPr>
        </p:nvSpPr>
        <p:spPr>
          <a:xfrm>
            <a:off x="324000" y="37818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8" name="Google Shape;128;p14"/>
          <p:cNvSpPr txBox="1">
            <a:spLocks noGrp="1"/>
          </p:cNvSpPr>
          <p:nvPr>
            <p:ph type="subTitle" idx="8"/>
          </p:nvPr>
        </p:nvSpPr>
        <p:spPr>
          <a:xfrm>
            <a:off x="2699325" y="37818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5)">
  <p:cSld name="CUSTOM_3_1_1_1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131" name="Google Shape;131;p15"/>
          <p:cNvPicPr preferRelativeResize="0"/>
          <p:nvPr/>
        </p:nvPicPr>
        <p:blipFill>
          <a:blip r:embed="rId2">
            <a:alphaModFix/>
          </a:blip>
          <a:srcRect t="1699" b="1709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15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15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34" name="Google Shape;134;p15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35" name="Google Shape;135;p15"/>
          <p:cNvSpPr txBox="1">
            <a:spLocks noGrp="1"/>
          </p:cNvSpPr>
          <p:nvPr>
            <p:ph type="subTitle" idx="3"/>
          </p:nvPr>
        </p:nvSpPr>
        <p:spPr>
          <a:xfrm>
            <a:off x="324000" y="24864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36" name="Google Shape;136;p15"/>
          <p:cNvSpPr txBox="1">
            <a:spLocks noGrp="1"/>
          </p:cNvSpPr>
          <p:nvPr>
            <p:ph type="subTitle" idx="4"/>
          </p:nvPr>
        </p:nvSpPr>
        <p:spPr>
          <a:xfrm>
            <a:off x="2699325" y="24864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37" name="Google Shape;137;p15"/>
          <p:cNvSpPr txBox="1">
            <a:spLocks noGrp="1"/>
          </p:cNvSpPr>
          <p:nvPr>
            <p:ph type="subTitle" idx="5"/>
          </p:nvPr>
        </p:nvSpPr>
        <p:spPr>
          <a:xfrm>
            <a:off x="324000" y="41628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38" name="Google Shape;138;p15"/>
          <p:cNvSpPr txBox="1">
            <a:spLocks noGrp="1"/>
          </p:cNvSpPr>
          <p:nvPr>
            <p:ph type="subTitle" idx="6"/>
          </p:nvPr>
        </p:nvSpPr>
        <p:spPr>
          <a:xfrm>
            <a:off x="2699325" y="41628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39" name="Google Shape;139;p15"/>
          <p:cNvSpPr txBox="1">
            <a:spLocks noGrp="1"/>
          </p:cNvSpPr>
          <p:nvPr>
            <p:ph type="subTitle" idx="7"/>
          </p:nvPr>
        </p:nvSpPr>
        <p:spPr>
          <a:xfrm>
            <a:off x="324000" y="16482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0" name="Google Shape;140;p15"/>
          <p:cNvSpPr txBox="1">
            <a:spLocks noGrp="1"/>
          </p:cNvSpPr>
          <p:nvPr>
            <p:ph type="subTitle" idx="8"/>
          </p:nvPr>
        </p:nvSpPr>
        <p:spPr>
          <a:xfrm>
            <a:off x="2699325" y="16482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1" name="Google Shape;141;p15"/>
          <p:cNvSpPr txBox="1">
            <a:spLocks noGrp="1"/>
          </p:cNvSpPr>
          <p:nvPr>
            <p:ph type="subTitle" idx="9"/>
          </p:nvPr>
        </p:nvSpPr>
        <p:spPr>
          <a:xfrm>
            <a:off x="324000" y="33246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2" name="Google Shape;142;p15"/>
          <p:cNvSpPr txBox="1">
            <a:spLocks noGrp="1"/>
          </p:cNvSpPr>
          <p:nvPr>
            <p:ph type="subTitle" idx="13"/>
          </p:nvPr>
        </p:nvSpPr>
        <p:spPr>
          <a:xfrm>
            <a:off x="2699325" y="33246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p2, 2)">
  <p:cSld name="CUSTOM_3_1_1_1_1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145" name="Google Shape;145;p16"/>
          <p:cNvPicPr preferRelativeResize="0"/>
          <p:nvPr/>
        </p:nvPicPr>
        <p:blipFill>
          <a:blip r:embed="rId2">
            <a:alphaModFix/>
          </a:blip>
          <a:srcRect t="1699" b="1709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16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16"/>
          <p:cNvSpPr txBox="1">
            <a:spLocks noGrp="1"/>
          </p:cNvSpPr>
          <p:nvPr>
            <p:ph type="subTitle" idx="1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8" name="Google Shape;148;p16"/>
          <p:cNvSpPr txBox="1">
            <a:spLocks noGrp="1"/>
          </p:cNvSpPr>
          <p:nvPr>
            <p:ph type="subTitle" idx="2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9" name="Google Shape;149;p16"/>
          <p:cNvSpPr txBox="1">
            <a:spLocks noGrp="1"/>
          </p:cNvSpPr>
          <p:nvPr>
            <p:ph type="subTitle" idx="3"/>
          </p:nvPr>
        </p:nvSpPr>
        <p:spPr>
          <a:xfrm>
            <a:off x="324000" y="2562600"/>
            <a:ext cx="22035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0" name="Google Shape;150;p16"/>
          <p:cNvSpPr txBox="1">
            <a:spLocks noGrp="1"/>
          </p:cNvSpPr>
          <p:nvPr>
            <p:ph type="subTitle" idx="4"/>
          </p:nvPr>
        </p:nvSpPr>
        <p:spPr>
          <a:xfrm>
            <a:off x="2699325" y="2562600"/>
            <a:ext cx="4047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2)">
  <p:cSld name="CUSTOM_3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7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153" name="Google Shape;153;p17"/>
          <p:cNvPicPr preferRelativeResize="0"/>
          <p:nvPr/>
        </p:nvPicPr>
        <p:blipFill>
          <a:blip r:embed="rId2">
            <a:alphaModFix/>
          </a:blip>
          <a:srcRect t="3678" b="3669"/>
          <a:stretch>
            <a:fillRect/>
          </a:stretch>
        </p:blipFill>
        <p:spPr>
          <a:xfrm>
            <a:off x="863550" y="2926472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17"/>
          <p:cNvPicPr preferRelativeResize="0"/>
          <p:nvPr/>
        </p:nvPicPr>
        <p:blipFill>
          <a:blip r:embed="rId3">
            <a:alphaModFix/>
          </a:blip>
          <a:srcRect t="3678" b="3669"/>
          <a:stretch>
            <a:fillRect/>
          </a:stretch>
        </p:blipFill>
        <p:spPr>
          <a:xfrm>
            <a:off x="863550" y="1989425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17"/>
          <p:cNvPicPr preferRelativeResize="0"/>
          <p:nvPr/>
        </p:nvPicPr>
        <p:blipFill>
          <a:blip r:embed="rId4">
            <a:alphaModFix/>
          </a:blip>
          <a:srcRect l="74623"/>
          <a:stretch>
            <a:fillRect/>
          </a:stretch>
        </p:blipFill>
        <p:spPr>
          <a:xfrm>
            <a:off x="863550" y="1954586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6" name="Google Shape;156;p17"/>
          <p:cNvCxnSpPr>
            <a:endCxn id="157" idx="2"/>
          </p:cNvCxnSpPr>
          <p:nvPr/>
        </p:nvCxnSpPr>
        <p:spPr>
          <a:xfrm flipH="1">
            <a:off x="645063" y="2017282"/>
            <a:ext cx="2700" cy="14805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58" name="Google Shape;158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3482" y="1993619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17"/>
          <p:cNvSpPr txBox="1">
            <a:spLocks noGrp="1"/>
          </p:cNvSpPr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60" name="Google Shape;160;p17"/>
          <p:cNvSpPr txBox="1">
            <a:spLocks noGrp="1"/>
          </p:cNvSpPr>
          <p:nvPr>
            <p:ph type="title" idx="2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57" name="Google Shape;157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3340" y="2925705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17"/>
          <p:cNvPicPr preferRelativeResize="0"/>
          <p:nvPr/>
        </p:nvPicPr>
        <p:blipFill>
          <a:blip r:embed="rId7">
            <a:alphaModFix/>
          </a:blip>
          <a:srcRect t="1699" b="1709"/>
          <a:stretch>
            <a:fillRect/>
          </a:stretch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17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3" name="Google Shape;163;p17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3)">
  <p:cSld name="CUSTOM_3_2"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Google Shape;165;p18"/>
          <p:cNvPicPr preferRelativeResize="0"/>
          <p:nvPr/>
        </p:nvPicPr>
        <p:blipFill>
          <a:blip r:embed="rId2">
            <a:alphaModFix/>
          </a:blip>
          <a:srcRect t="4429" b="4438"/>
          <a:stretch>
            <a:fillRect/>
          </a:stretch>
        </p:blipFill>
        <p:spPr>
          <a:xfrm>
            <a:off x="863550" y="3642223"/>
            <a:ext cx="7439125" cy="563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18"/>
          <p:cNvPicPr preferRelativeResize="0"/>
          <p:nvPr/>
        </p:nvPicPr>
        <p:blipFill>
          <a:blip r:embed="rId3">
            <a:alphaModFix/>
          </a:blip>
          <a:srcRect l="74623"/>
          <a:stretch>
            <a:fillRect/>
          </a:stretch>
        </p:blipFill>
        <p:spPr>
          <a:xfrm>
            <a:off x="863550" y="360090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8"/>
          <p:cNvPicPr preferRelativeResize="0"/>
          <p:nvPr/>
        </p:nvPicPr>
        <p:blipFill>
          <a:blip r:embed="rId4">
            <a:alphaModFix/>
          </a:blip>
          <a:srcRect t="3678" b="3669"/>
          <a:stretch>
            <a:fillRect/>
          </a:stretch>
        </p:blipFill>
        <p:spPr>
          <a:xfrm>
            <a:off x="863550" y="2704186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18"/>
          <p:cNvPicPr preferRelativeResize="0"/>
          <p:nvPr/>
        </p:nvPicPr>
        <p:blipFill>
          <a:blip r:embed="rId3">
            <a:alphaModFix/>
          </a:blip>
          <a:srcRect l="74623"/>
          <a:stretch>
            <a:fillRect/>
          </a:stretch>
        </p:blipFill>
        <p:spPr>
          <a:xfrm>
            <a:off x="863550" y="267798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18"/>
          <p:cNvPicPr preferRelativeResize="0"/>
          <p:nvPr/>
        </p:nvPicPr>
        <p:blipFill>
          <a:blip r:embed="rId5">
            <a:alphaModFix/>
          </a:blip>
          <a:srcRect t="3678" b="3669"/>
          <a:stretch>
            <a:fillRect/>
          </a:stretch>
        </p:blipFill>
        <p:spPr>
          <a:xfrm>
            <a:off x="863550" y="1678325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18"/>
          <p:cNvPicPr preferRelativeResize="0"/>
          <p:nvPr/>
        </p:nvPicPr>
        <p:blipFill>
          <a:blip r:embed="rId3">
            <a:alphaModFix/>
          </a:blip>
          <a:srcRect l="74623"/>
          <a:stretch>
            <a:fillRect/>
          </a:stretch>
        </p:blipFill>
        <p:spPr>
          <a:xfrm>
            <a:off x="863550" y="1643475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71" name="Google Shape;171;p18"/>
          <p:cNvCxnSpPr>
            <a:endCxn id="172" idx="2"/>
          </p:cNvCxnSpPr>
          <p:nvPr/>
        </p:nvCxnSpPr>
        <p:spPr>
          <a:xfrm flipH="1">
            <a:off x="647802" y="1841898"/>
            <a:ext cx="0" cy="23664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72" name="Google Shape;172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6079" y="363622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1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3482" y="1682508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18"/>
          <p:cNvSpPr txBox="1">
            <a:spLocks noGrp="1"/>
          </p:cNvSpPr>
          <p:nvPr>
            <p:ph type="title"/>
          </p:nvPr>
        </p:nvSpPr>
        <p:spPr>
          <a:xfrm>
            <a:off x="1225200" y="1779713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75" name="Google Shape;175;p18"/>
          <p:cNvSpPr txBox="1">
            <a:spLocks noGrp="1"/>
          </p:cNvSpPr>
          <p:nvPr>
            <p:ph type="title" idx="2"/>
          </p:nvPr>
        </p:nvSpPr>
        <p:spPr>
          <a:xfrm>
            <a:off x="1225200" y="2804800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76" name="Google Shape;176;p18"/>
          <p:cNvSpPr txBox="1">
            <a:spLocks noGrp="1"/>
          </p:cNvSpPr>
          <p:nvPr>
            <p:ph type="title" idx="3"/>
          </p:nvPr>
        </p:nvSpPr>
        <p:spPr>
          <a:xfrm>
            <a:off x="1225200" y="3739189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77" name="Google Shape;177;p1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40" y="2703416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18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179" name="Google Shape;179;p18"/>
          <p:cNvPicPr preferRelativeResize="0"/>
          <p:nvPr/>
        </p:nvPicPr>
        <p:blipFill>
          <a:blip r:embed="rId9">
            <a:alphaModFix/>
          </a:blip>
          <a:srcRect t="1699" b="1709"/>
          <a:stretch>
            <a:fillRect/>
          </a:stretch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18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1" name="Google Shape;181;p18"/>
          <p:cNvSpPr txBox="1">
            <a:spLocks noGrp="1"/>
          </p:cNvSpPr>
          <p:nvPr>
            <p:ph type="title" idx="4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4)">
  <p:cSld name="CUSTOM_4"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p19"/>
          <p:cNvPicPr preferRelativeResize="0"/>
          <p:nvPr/>
        </p:nvPicPr>
        <p:blipFill>
          <a:blip r:embed="rId2">
            <a:alphaModFix/>
          </a:blip>
          <a:srcRect t="4429" b="4438"/>
          <a:stretch>
            <a:fillRect/>
          </a:stretch>
        </p:blipFill>
        <p:spPr>
          <a:xfrm>
            <a:off x="863550" y="3146932"/>
            <a:ext cx="7439125" cy="563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19"/>
          <p:cNvPicPr preferRelativeResize="0"/>
          <p:nvPr/>
        </p:nvPicPr>
        <p:blipFill>
          <a:blip r:embed="rId3">
            <a:alphaModFix/>
          </a:blip>
          <a:srcRect l="74623"/>
          <a:stretch>
            <a:fillRect/>
          </a:stretch>
        </p:blipFill>
        <p:spPr>
          <a:xfrm>
            <a:off x="863550" y="310561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19"/>
          <p:cNvPicPr preferRelativeResize="0"/>
          <p:nvPr/>
        </p:nvPicPr>
        <p:blipFill>
          <a:blip r:embed="rId4">
            <a:alphaModFix/>
          </a:blip>
          <a:srcRect t="4387" b="4396"/>
          <a:stretch>
            <a:fillRect/>
          </a:stretch>
        </p:blipFill>
        <p:spPr>
          <a:xfrm>
            <a:off x="863550" y="3971358"/>
            <a:ext cx="7439126" cy="563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19"/>
          <p:cNvPicPr preferRelativeResize="0"/>
          <p:nvPr/>
        </p:nvPicPr>
        <p:blipFill>
          <a:blip r:embed="rId3">
            <a:alphaModFix/>
          </a:blip>
          <a:srcRect l="74623"/>
          <a:stretch>
            <a:fillRect/>
          </a:stretch>
        </p:blipFill>
        <p:spPr>
          <a:xfrm>
            <a:off x="863550" y="393964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19"/>
          <p:cNvPicPr preferRelativeResize="0"/>
          <p:nvPr/>
        </p:nvPicPr>
        <p:blipFill>
          <a:blip r:embed="rId5">
            <a:alphaModFix/>
          </a:blip>
          <a:srcRect t="3678" b="3669"/>
          <a:stretch>
            <a:fillRect/>
          </a:stretch>
        </p:blipFill>
        <p:spPr>
          <a:xfrm>
            <a:off x="863550" y="2292191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19"/>
          <p:cNvPicPr preferRelativeResize="0"/>
          <p:nvPr/>
        </p:nvPicPr>
        <p:blipFill>
          <a:blip r:embed="rId3">
            <a:alphaModFix/>
          </a:blip>
          <a:srcRect l="74623"/>
          <a:stretch>
            <a:fillRect/>
          </a:stretch>
        </p:blipFill>
        <p:spPr>
          <a:xfrm>
            <a:off x="863550" y="226599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19"/>
          <p:cNvPicPr preferRelativeResize="0"/>
          <p:nvPr/>
        </p:nvPicPr>
        <p:blipFill>
          <a:blip r:embed="rId6">
            <a:alphaModFix/>
          </a:blip>
          <a:srcRect t="3678" b="3669"/>
          <a:stretch>
            <a:fillRect/>
          </a:stretch>
        </p:blipFill>
        <p:spPr>
          <a:xfrm>
            <a:off x="863550" y="1457950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19"/>
          <p:cNvPicPr preferRelativeResize="0"/>
          <p:nvPr/>
        </p:nvPicPr>
        <p:blipFill>
          <a:blip r:embed="rId3">
            <a:alphaModFix/>
          </a:blip>
          <a:srcRect l="74623"/>
          <a:stretch>
            <a:fillRect/>
          </a:stretch>
        </p:blipFill>
        <p:spPr>
          <a:xfrm>
            <a:off x="863550" y="1423110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1" name="Google Shape;191;p19"/>
          <p:cNvCxnSpPr/>
          <p:nvPr/>
        </p:nvCxnSpPr>
        <p:spPr>
          <a:xfrm>
            <a:off x="647802" y="1725234"/>
            <a:ext cx="600" cy="26799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92" name="Google Shape;192;p1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6079" y="313465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1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57" y="1462166"/>
            <a:ext cx="563185" cy="572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1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63340" y="2287588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19"/>
          <p:cNvSpPr txBox="1">
            <a:spLocks noGrp="1"/>
          </p:cNvSpPr>
          <p:nvPr>
            <p:ph type="title"/>
          </p:nvPr>
        </p:nvSpPr>
        <p:spPr>
          <a:xfrm>
            <a:off x="1224600" y="1466663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96" name="Google Shape;196;p19"/>
          <p:cNvSpPr txBox="1">
            <a:spLocks noGrp="1"/>
          </p:cNvSpPr>
          <p:nvPr>
            <p:ph type="title" idx="2"/>
          </p:nvPr>
        </p:nvSpPr>
        <p:spPr>
          <a:xfrm>
            <a:off x="1224600" y="2285700"/>
            <a:ext cx="6850800" cy="572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97" name="Google Shape;197;p19"/>
          <p:cNvSpPr txBox="1">
            <a:spLocks noGrp="1"/>
          </p:cNvSpPr>
          <p:nvPr>
            <p:ph type="title" idx="3"/>
          </p:nvPr>
        </p:nvSpPr>
        <p:spPr>
          <a:xfrm>
            <a:off x="1224600" y="3160338"/>
            <a:ext cx="6850800" cy="53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98" name="Google Shape;198;p19"/>
          <p:cNvSpPr txBox="1">
            <a:spLocks noGrp="1"/>
          </p:cNvSpPr>
          <p:nvPr>
            <p:ph type="title" idx="4"/>
          </p:nvPr>
        </p:nvSpPr>
        <p:spPr>
          <a:xfrm>
            <a:off x="1224600" y="3971414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99" name="Google Shape;199;p19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63341" y="3969363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19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201" name="Google Shape;201;p19"/>
          <p:cNvPicPr preferRelativeResize="0"/>
          <p:nvPr/>
        </p:nvPicPr>
        <p:blipFill>
          <a:blip r:embed="rId11">
            <a:alphaModFix/>
          </a:blip>
          <a:srcRect t="1699" b="1709"/>
          <a:stretch>
            <a:fillRect/>
          </a:stretch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19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3" name="Google Shape;203;p19"/>
          <p:cNvSpPr txBox="1">
            <a:spLocks noGrp="1"/>
          </p:cNvSpPr>
          <p:nvPr>
            <p:ph type="title" idx="5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0 Explanation blank - purple ">
  <p:cSld name="TITLE_AND_TWO_COLUMNS_1_1_6_2_1_4"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2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20"/>
          <p:cNvSpPr/>
          <p:nvPr/>
        </p:nvSpPr>
        <p:spPr>
          <a:xfrm>
            <a:off x="-1" y="-2"/>
            <a:ext cx="91476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07" name="Google Shape;207;p20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08" name="Google Shape;208;p2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09" name="Google Shape;209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20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0 Explanation blank - jade">
  <p:cSld name="TITLE_AND_TWO_COLUMNS_1_1_6_2_1_2"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Google Shape;212;p21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2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14" name="Google Shape;214;p21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15" name="Google Shape;215;p21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6" name="Google Shape;216;p2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17" name="Google Shape;217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0 Explanation blank - blue ">
  <p:cSld name="TITLE_AND_TWO_COLUMNS_1_1_6_2_2"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Google Shape;219;p22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20" name="Google Shape;220;p2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21" name="Google Shape;221;p2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22" name="Google Shape;222;p22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3" name="Google Shape;223;p2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24" name="Google Shape;22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0 Explanation blank - pink ">
  <p:cSld name="TITLE_AND_TWO_COLUMNS_1_1_6_2_1_1"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Google Shape;226;p23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2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28" name="Google Shape;228;p2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29" name="Google Shape;229;p23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30" name="Google Shape;230;p2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31" name="Google Shape;231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1 I do We do - purple">
  <p:cSld name="TITLE_AND_TWO_COLUMNS_1_1_9_2_2">
    <p:bg>
      <p:bgPr>
        <a:solidFill>
          <a:srgbClr val="F3EEFB"/>
        </a:solidFill>
        <a:effectLst/>
      </p:bgPr>
    </p:bg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4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234" name="Google Shape;234;p2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2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36" name="Google Shape;236;p24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37" name="Google Shape;237;p24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38" name="Google Shape;238;p2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4505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39" name="Google Shape;239;p24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40" name="Google Shape;240;p2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1" name="Google Shape;241;p24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42" name="Google Shape;242;p24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43" name="Google Shape;243;p2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4" name="Google Shape;244;p24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1 I do We do - jade">
  <p:cSld name="TITLE_AND_TWO_COLUMNS_1_1_9_2_2_1_1">
    <p:bg>
      <p:bgPr>
        <a:solidFill>
          <a:srgbClr val="E6F2F2"/>
        </a:solidFill>
        <a:effectLst/>
      </p:bgPr>
    </p:bg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25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247" name="Google Shape;247;p25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48" name="Google Shape;248;p2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49" name="Google Shape;249;p25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50" name="Google Shape;250;p25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51" name="Google Shape;251;p2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52" name="Google Shape;252;p25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53" name="Google Shape;253;p2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4" name="Google Shape;254;p25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55" name="Google Shape;255;p25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56" name="Google Shape;256;p2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7" name="Google Shape;257;p25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1 I do We do - blue">
  <p:cSld name="TITLE_AND_TWO_COLUMNS_1_1_9_2_3">
    <p:bg>
      <p:bgPr>
        <a:solidFill>
          <a:srgbClr val="EBEDFE"/>
        </a:solidFill>
        <a:effectLst/>
      </p:bgPr>
    </p:bg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6"/>
          <p:cNvSpPr/>
          <p:nvPr/>
        </p:nvSpPr>
        <p:spPr>
          <a:xfrm>
            <a:off x="0" y="18750"/>
            <a:ext cx="4572300" cy="5124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260" name="Google Shape;260;p26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61" name="Google Shape;261;p2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62" name="Google Shape;262;p26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63" name="Google Shape;263;p26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64" name="Google Shape;264;p2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65" name="Google Shape;265;p26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66" name="Google Shape;266;p2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67" name="Google Shape;267;p26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68" name="Google Shape;268;p26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69" name="Google Shape;269;p2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0" name="Google Shape;270;p26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1 I do We do - pink">
  <p:cSld name="TITLE_AND_TWO_COLUMNS_1_1_9_2_2_1_1_1">
    <p:bg>
      <p:bgPr>
        <a:solidFill>
          <a:srgbClr val="FAEAF6"/>
        </a:solidFill>
        <a:effectLst/>
      </p:bgPr>
    </p:bg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27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273" name="Google Shape;273;p27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74" name="Google Shape;274;p2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75" name="Google Shape;275;p27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76" name="Google Shape;276;p27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77" name="Google Shape;277;p2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78" name="Google Shape;278;p27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79" name="Google Shape;279;p2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0" name="Google Shape;280;p27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81" name="Google Shape;281;p27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82" name="Google Shape;282;p2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3" name="Google Shape;283;p27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2 CfU true/false justify - purple">
  <p:cSld name="TITLE_AND_TWO_COLUMNS_1_1_9_1_3_1">
    <p:bg>
      <p:bgPr>
        <a:solidFill>
          <a:srgbClr val="F3EEFB"/>
        </a:solidFill>
        <a:effectLst/>
      </p:bgPr>
    </p:bg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" name="Google Shape;285;p2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2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88" name="Google Shape;288;p2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89" name="Google Shape;289;p28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0" name="Google Shape;290;p28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1" name="Google Shape;291;p28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2" name="Google Shape;292;p28"/>
          <p:cNvSpPr txBox="1">
            <a:spLocks noGrp="1"/>
          </p:cNvSpPr>
          <p:nvPr>
            <p:ph type="subTitle" idx="1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93" name="Google Shape;293;p28"/>
          <p:cNvSpPr txBox="1">
            <a:spLocks noGrp="1"/>
          </p:cNvSpPr>
          <p:nvPr>
            <p:ph type="subTitle" idx="2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94" name="Google Shape;294;p28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95" name="Google Shape;295;p28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96" name="Google Shape;296;p28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7" name="Google Shape;297;p28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98" name="Google Shape;298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99" name="Google Shape;299;p2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0" name="Google Shape;300;p28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301" name="Google Shape;301;p28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02" name="Google Shape;302;p28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3" name="Google Shape;303;p2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04" name="Google Shape;304;p28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05" name="Google Shape;305;p28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6" name="Google Shape;306;p2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2 CfU true/false justify - jade">
  <p:cSld name="TITLE_AND_TWO_COLUMNS_1_1_9_1_3_1_1_1">
    <p:bg>
      <p:bgPr>
        <a:solidFill>
          <a:srgbClr val="E6F2F2"/>
        </a:solidFill>
        <a:effectLst/>
      </p:bgPr>
    </p:bg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" name="Google Shape;308;p29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2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10" name="Google Shape;310;p29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1" name="Google Shape;311;p29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2" name="Google Shape;312;p29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3" name="Google Shape;313;p29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14" name="Google Shape;314;p29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315" name="Google Shape;315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16" name="Google Shape;316;p2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7" name="Google Shape;317;p2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18" name="Google Shape;318;p29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19" name="Google Shape;319;p29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320" name="Google Shape;320;p29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21" name="Google Shape;321;p2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22" name="Google Shape;322;p2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23" name="Google Shape;323;p29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24" name="Google Shape;324;p2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25" name="Google Shape;325;p2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26" name="Google Shape;326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28" name="Google Shape;328;p29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29" name="Google Shape;329;p29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2 CfU true/false justify - blue">
  <p:cSld name="TITLE_AND_TWO_COLUMNS_1_1_9_1_3_2">
    <p:bg>
      <p:bgPr>
        <a:solidFill>
          <a:srgbClr val="EBEDFE"/>
        </a:solidFill>
        <a:effectLst/>
      </p:bgPr>
    </p:bg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1" name="Google Shape;331;p30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32" name="Google Shape;332;p3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33" name="Google Shape;333;p30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4" name="Google Shape;334;p30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5" name="Google Shape;335;p30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6" name="Google Shape;336;p30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37" name="Google Shape;337;p30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338" name="Google Shape;338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39" name="Google Shape;339;p3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40" name="Google Shape;340;p3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41" name="Google Shape;341;p30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42" name="Google Shape;342;p30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343" name="Google Shape;343;p30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44" name="Google Shape;344;p3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45" name="Google Shape;345;p3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46" name="Google Shape;346;p30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47" name="Google Shape;347;p3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48" name="Google Shape;348;p3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49" name="Google Shape;349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0" name="Google Shape;350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51" name="Google Shape;351;p30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2" name="Google Shape;352;p30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2 CfU true/false justify - pink">
  <p:cSld name="TITLE_AND_TWO_COLUMNS_1_1_9_1_3_1_1_1_1">
    <p:bg>
      <p:bgPr>
        <a:solidFill>
          <a:srgbClr val="FAEAF6"/>
        </a:solidFill>
        <a:effectLst/>
      </p:bgPr>
    </p:bg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4" name="Google Shape;354;p31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55" name="Google Shape;355;p31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56" name="Google Shape;356;p31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7" name="Google Shape;357;p31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8" name="Google Shape;358;p31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9" name="Google Shape;359;p31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60" name="Google Shape;360;p31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361" name="Google Shape;361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62" name="Google Shape;362;p3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3" name="Google Shape;363;p3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64" name="Google Shape;364;p31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65" name="Google Shape;365;p31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366" name="Google Shape;366;p31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67" name="Google Shape;367;p3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8" name="Google Shape;368;p3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69" name="Google Shape;369;p31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70" name="Google Shape;370;p3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71" name="Google Shape;371;p3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72" name="Google Shape;372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3" name="Google Shape;373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74" name="Google Shape;374;p31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75" name="Google Shape;375;p31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3 CfU 3 options - purple">
  <p:cSld name="TITLE_AND_TWO_COLUMNS_1_1_7_1">
    <p:bg>
      <p:bgPr>
        <a:solidFill>
          <a:srgbClr val="F3EEFB"/>
        </a:solidFill>
        <a:effectLst/>
      </p:bgPr>
    </p:bg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7" name="Google Shape;377;p3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78" name="Google Shape;378;p3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79" name="Google Shape;379;p32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380" name="Google Shape;380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81" name="Google Shape;381;p3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82" name="Google Shape;382;p32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83" name="Google Shape;383;p32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84" name="Google Shape;384;p32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85" name="Google Shape;385;p32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386" name="Google Shape;386;p32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387" name="Google Shape;387;p3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8" name="Google Shape;388;p3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89" name="Google Shape;389;p32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390" name="Google Shape;390;p3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1" name="Google Shape;391;p3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92" name="Google Shape;392;p32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393" name="Google Shape;393;p3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4" name="Google Shape;394;p3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3 CfU 3 options - jade">
  <p:cSld name="TITLE_AND_TWO_COLUMNS_1_1_7_1_1_1">
    <p:bg>
      <p:bgPr>
        <a:solidFill>
          <a:srgbClr val="E6F2F2"/>
        </a:solidFill>
        <a:effectLst/>
      </p:bgPr>
    </p:bg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6" name="Google Shape;396;p33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97" name="Google Shape;397;p3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98" name="Google Shape;398;p33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399" name="Google Shape;399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00" name="Google Shape;400;p3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01" name="Google Shape;401;p33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02" name="Google Shape;402;p33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03" name="Google Shape;403;p33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04" name="Google Shape;404;p33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05" name="Google Shape;405;p33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06" name="Google Shape;406;p3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07" name="Google Shape;407;p3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08" name="Google Shape;408;p33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09" name="Google Shape;409;p3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0" name="Google Shape;410;p3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11" name="Google Shape;411;p33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12" name="Google Shape;412;p3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3" name="Google Shape;413;p3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3 CfU 3 options - blue">
  <p:cSld name="TITLE_AND_TWO_COLUMNS_1_1_7_2">
    <p:bg>
      <p:bgPr>
        <a:solidFill>
          <a:srgbClr val="EBEDFE"/>
        </a:solidFill>
        <a:effectLst/>
      </p:bgPr>
    </p:bg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5" name="Google Shape;415;p34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16" name="Google Shape;416;p3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17" name="Google Shape;417;p34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18" name="Google Shape;418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19" name="Google Shape;419;p3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20" name="Google Shape;420;p34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21" name="Google Shape;421;p34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22" name="Google Shape;422;p34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23" name="Google Shape;423;p34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24" name="Google Shape;424;p34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25" name="Google Shape;425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26" name="Google Shape;426;p3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27" name="Google Shape;427;p34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28" name="Google Shape;428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29" name="Google Shape;429;p3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30" name="Google Shape;430;p34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31" name="Google Shape;431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32" name="Google Shape;432;p3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3 CfU 3 options - pink">
  <p:cSld name="TITLE_AND_TWO_COLUMNS_1_1_7_1_1_1_1">
    <p:bg>
      <p:bgPr>
        <a:solidFill>
          <a:srgbClr val="FAEAF6"/>
        </a:solidFill>
        <a:effectLst/>
      </p:bgPr>
    </p:bg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" name="Google Shape;434;p35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35" name="Google Shape;435;p3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36" name="Google Shape;436;p35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37" name="Google Shape;437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39" name="Google Shape;439;p35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40" name="Google Shape;440;p35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41" name="Google Shape;441;p35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42" name="Google Shape;442;p35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43" name="Google Shape;443;p35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44" name="Google Shape;444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45" name="Google Shape;445;p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46" name="Google Shape;446;p35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47" name="Google Shape;447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48" name="Google Shape;448;p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49" name="Google Shape;449;p35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50" name="Google Shape;450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51" name="Google Shape;451;p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4 CfU 4 options - purple">
  <p:cSld name="TITLE_AND_TWO_COLUMNS_1_1_8_1">
    <p:bg>
      <p:bgPr>
        <a:solidFill>
          <a:srgbClr val="F3EEFB"/>
        </a:solidFill>
        <a:effectLst/>
      </p:bgPr>
    </p:bg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3" name="Google Shape;453;p3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54" name="Google Shape;454;p3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55" name="Google Shape;455;p36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56" name="Google Shape;456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57" name="Google Shape;457;p3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58" name="Google Shape;458;p36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59" name="Google Shape;459;p36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60" name="Google Shape;460;p36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61" name="Google Shape;461;p36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62" name="Google Shape;462;p36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63" name="Google Shape;463;p36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464" name="Google Shape;464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5" name="Google Shape;465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66" name="Google Shape;466;p36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467" name="Google Shape;467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8" name="Google Shape;468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69" name="Google Shape;469;p36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470" name="Google Shape;470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1" name="Google Shape;471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72" name="Google Shape;472;p36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473" name="Google Shape;473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4" name="Google Shape;474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4 CfU 4 options - jade">
  <p:cSld name="TITLE_AND_TWO_COLUMNS_1_1_8_1_1_1">
    <p:bg>
      <p:bgPr>
        <a:solidFill>
          <a:srgbClr val="E6F2F2"/>
        </a:solidFill>
        <a:effectLst/>
      </p:bgPr>
    </p:bg>
    <p:spTree>
      <p:nvGrpSpPr>
        <p:cNvPr id="1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6" name="Google Shape;476;p37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77" name="Google Shape;477;p3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78" name="Google Shape;478;p37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79" name="Google Shape;479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80" name="Google Shape;480;p3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81" name="Google Shape;481;p37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82" name="Google Shape;482;p37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83" name="Google Shape;483;p37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84" name="Google Shape;484;p37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85" name="Google Shape;485;p37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86" name="Google Shape;486;p37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487" name="Google Shape;487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88" name="Google Shape;488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89" name="Google Shape;489;p37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490" name="Google Shape;490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1" name="Google Shape;491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92" name="Google Shape;492;p37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493" name="Google Shape;493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4" name="Google Shape;494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95" name="Google Shape;495;p37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496" name="Google Shape;496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7" name="Google Shape;497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4 CfU 4 options - blue">
  <p:cSld name="TITLE_AND_TWO_COLUMNS_1_1_8_2">
    <p:bg>
      <p:bgPr>
        <a:solidFill>
          <a:srgbClr val="EBEDFE"/>
        </a:solidFill>
        <a:effectLst/>
      </p:bgPr>
    </p:bg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9" name="Google Shape;499;p38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00" name="Google Shape;500;p3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501" name="Google Shape;501;p38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02" name="Google Shape;502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03" name="Google Shape;503;p3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4" name="Google Shape;504;p38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05" name="Google Shape;505;p38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06" name="Google Shape;506;p38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07" name="Google Shape;507;p38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08" name="Google Shape;508;p38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09" name="Google Shape;509;p38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510" name="Google Shape;510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1" name="Google Shape;511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12" name="Google Shape;512;p38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513" name="Google Shape;513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4" name="Google Shape;514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15" name="Google Shape;515;p38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516" name="Google Shape;516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7" name="Google Shape;517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18" name="Google Shape;518;p38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519" name="Google Shape;519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20" name="Google Shape;520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4 CfU 4 options - pink">
  <p:cSld name="TITLE_AND_TWO_COLUMNS_1_1_8_1_1_1_1">
    <p:bg>
      <p:bgPr>
        <a:solidFill>
          <a:srgbClr val="FAEAF6"/>
        </a:solidFill>
        <a:effectLst/>
      </p:bgPr>
    </p:bg>
    <p:spTree>
      <p:nvGrpSpPr>
        <p:cNvPr id="1" name="Shape 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" name="Google Shape;522;p39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23" name="Google Shape;523;p39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524" name="Google Shape;524;p39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25" name="Google Shape;525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26" name="Google Shape;526;p3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7" name="Google Shape;527;p39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28" name="Google Shape;528;p39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29" name="Google Shape;529;p39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30" name="Google Shape;530;p39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31" name="Google Shape;531;p39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32" name="Google Shape;532;p39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533" name="Google Shape;533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4" name="Google Shape;534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35" name="Google Shape;535;p39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536" name="Google Shape;536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7" name="Google Shape;537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38" name="Google Shape;538;p39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539" name="Google Shape;539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0" name="Google Shape;540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41" name="Google Shape;541;p39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542" name="Google Shape;542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3" name="Google Shape;543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5 CfU 3 image options - purple">
  <p:cSld name="TITLE_AND_TWO_COLUMNS_1_1_7_1_1_2">
    <p:bg>
      <p:bgPr>
        <a:solidFill>
          <a:srgbClr val="F3EEFB"/>
        </a:solidFill>
        <a:effectLst/>
      </p:bgPr>
    </p:bg>
    <p:spTree>
      <p:nvGrpSpPr>
        <p:cNvPr id="1" name="Shape 5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5" name="Google Shape;545;p4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46" name="Google Shape;546;p4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547" name="Google Shape;547;p40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48" name="Google Shape;548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49" name="Google Shape;549;p4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50" name="Google Shape;550;p40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51" name="Google Shape;551;p40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552" name="Google Shape;552;p40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553" name="Google Shape;553;p40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grpSp>
        <p:nvGrpSpPr>
          <p:cNvPr id="554" name="Google Shape;554;p40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555" name="Google Shape;555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56" name="Google Shape;556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57" name="Google Shape;557;p40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558" name="Google Shape;558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59" name="Google Shape;559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60" name="Google Shape;560;p40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561" name="Google Shape;561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2" name="Google Shape;562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5 CfU 3 image options - jade">
  <p:cSld name="TITLE_AND_TWO_COLUMNS_1_1_7_1_1_1_2">
    <p:bg>
      <p:bgPr>
        <a:solidFill>
          <a:srgbClr val="E6F2F2"/>
        </a:solidFill>
        <a:effectLst/>
      </p:bgPr>
    </p:bg>
    <p:spTree>
      <p:nvGrpSpPr>
        <p:cNvPr id="1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4" name="Google Shape;564;p41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65" name="Google Shape;565;p4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566" name="Google Shape;566;p41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67" name="Google Shape;567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68" name="Google Shape;568;p4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69" name="Google Shape;569;p41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70" name="Google Shape;570;p41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571" name="Google Shape;571;p41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572" name="Google Shape;572;p41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grpSp>
        <p:nvGrpSpPr>
          <p:cNvPr id="573" name="Google Shape;573;p41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574" name="Google Shape;574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75" name="Google Shape;575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76" name="Google Shape;576;p41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577" name="Google Shape;577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78" name="Google Shape;578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79" name="Google Shape;579;p41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580" name="Google Shape;580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81" name="Google Shape;581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5 CfU 3  image options - blue ">
  <p:cSld name="TITLE_AND_TWO_COLUMNS_1_1_7_2_1">
    <p:bg>
      <p:bgPr>
        <a:solidFill>
          <a:srgbClr val="EBEDFE"/>
        </a:solidFill>
        <a:effectLst/>
      </p:bgPr>
    </p:bg>
    <p:spTree>
      <p:nvGrpSpPr>
        <p:cNvPr id="1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" name="Google Shape;583;p42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84" name="Google Shape;584;p4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585" name="Google Shape;585;p42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86" name="Google Shape;586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87" name="Google Shape;587;p4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88" name="Google Shape;588;p42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89" name="Google Shape;589;p42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590" name="Google Shape;590;p42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591" name="Google Shape;591;p42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grpSp>
        <p:nvGrpSpPr>
          <p:cNvPr id="592" name="Google Shape;592;p42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593" name="Google Shape;593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94" name="Google Shape;594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95" name="Google Shape;595;p42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596" name="Google Shape;596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97" name="Google Shape;597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98" name="Google Shape;598;p42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599" name="Google Shape;599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0" name="Google Shape;600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5 CfU 3 image options - pink">
  <p:cSld name="TITLE_AND_TWO_COLUMNS_1_1_7_1_1_1_1_1">
    <p:bg>
      <p:bgPr>
        <a:solidFill>
          <a:srgbClr val="FAEAF6"/>
        </a:solidFill>
        <a:effectLst/>
      </p:bgPr>
    </p:bg>
    <p:spTree>
      <p:nvGrpSpPr>
        <p:cNvPr id="1" name="Shape 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2" name="Google Shape;602;p43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03" name="Google Shape;603;p4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04" name="Google Shape;604;p43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605" name="Google Shape;605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06" name="Google Shape;606;p4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07" name="Google Shape;607;p43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08" name="Google Shape;608;p43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609" name="Google Shape;609;p43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610" name="Google Shape;610;p43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grpSp>
        <p:nvGrpSpPr>
          <p:cNvPr id="611" name="Google Shape;611;p43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612" name="Google Shape;612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3" name="Google Shape;613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14" name="Google Shape;614;p43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615" name="Google Shape;615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6" name="Google Shape;616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17" name="Google Shape;617;p43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618" name="Google Shape;618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9" name="Google Shape;619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6 CfU blank - purple ">
  <p:cSld name="TITLE_AND_TWO_COLUMNS_1_1_6_2">
    <p:bg>
      <p:bgPr>
        <a:solidFill>
          <a:srgbClr val="F3EEFB"/>
        </a:solidFill>
        <a:effectLst/>
      </p:bgPr>
    </p:bg>
    <p:spTree>
      <p:nvGrpSpPr>
        <p:cNvPr id="1" name="Shape 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1" name="Google Shape;621;p4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22" name="Google Shape;622;p4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23" name="Google Shape;623;p4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624" name="Google Shape;624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25" name="Google Shape;625;p4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26" name="Google Shape;626;p4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6 CfU blank - jade ">
  <p:cSld name="TITLE_AND_TWO_COLUMNS_1_1_6_2_3_1">
    <p:bg>
      <p:bgPr>
        <a:solidFill>
          <a:srgbClr val="E6F2F2"/>
        </a:solidFill>
        <a:effectLst/>
      </p:bgPr>
    </p:bg>
    <p:spTree>
      <p:nvGrpSpPr>
        <p:cNvPr id="1" name="Shape 6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8" name="Google Shape;628;p45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29" name="Google Shape;629;p4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30" name="Google Shape;630;p4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631" name="Google Shape;631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32" name="Google Shape;632;p4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33" name="Google Shape;633;p4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6 CfU blank - blue ">
  <p:cSld name="TITLE_AND_TWO_COLUMNS_1_1_6_3">
    <p:bg>
      <p:bgPr>
        <a:solidFill>
          <a:srgbClr val="EBEDFE"/>
        </a:solidFill>
        <a:effectLst/>
      </p:bgPr>
    </p:bg>
    <p:spTree>
      <p:nvGrpSpPr>
        <p:cNvPr id="1" name="Shape 6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5" name="Google Shape;635;p46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36" name="Google Shape;636;p4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37" name="Google Shape;637;p4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638" name="Google Shape;638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39" name="Google Shape;639;p4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40" name="Google Shape;640;p4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6 CfU blank - pink ">
  <p:cSld name="TITLE_AND_TWO_COLUMNS_1_1_6_2_3_1_1">
    <p:bg>
      <p:bgPr>
        <a:solidFill>
          <a:srgbClr val="FAEAF6"/>
        </a:solidFill>
        <a:effectLst/>
      </p:bgPr>
    </p:bg>
    <p:spTree>
      <p:nvGrpSpPr>
        <p:cNvPr id="1" name="Shape 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2" name="Google Shape;642;p47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43" name="Google Shape;643;p4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44" name="Google Shape;644;p4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645" name="Google Shape;645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46" name="Google Shape;646;p4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47" name="Google Shape;647;p4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7 Practice - purple ">
  <p:cSld name="TITLE_AND_TWO_COLUMNS_1_1_5_1_3_1_1">
    <p:spTree>
      <p:nvGrpSpPr>
        <p:cNvPr id="1" name="Shape 6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9" name="Google Shape;649;p4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50" name="Google Shape;650;p4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51" name="Google Shape;651;p48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52" name="Google Shape;652;p48"/>
          <p:cNvSpPr txBox="1"/>
          <p:nvPr/>
        </p:nvSpPr>
        <p:spPr>
          <a:xfrm>
            <a:off x="324000" y="45525"/>
            <a:ext cx="115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53" name="Google Shape;653;p48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654" name="Google Shape;654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55" name="Google Shape;655;p4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7 Practice - jade">
  <p:cSld name="TITLE_AND_TWO_COLUMNS_1_1_5_1_3_1_1_1_1">
    <p:spTree>
      <p:nvGrpSpPr>
        <p:cNvPr id="1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7" name="Google Shape;657;p49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58" name="Google Shape;658;p4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59" name="Google Shape;659;p49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60" name="Google Shape;660;p4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61" name="Google Shape;661;p49"/>
          <p:cNvSpPr txBox="1"/>
          <p:nvPr/>
        </p:nvSpPr>
        <p:spPr>
          <a:xfrm>
            <a:off x="324000" y="45525"/>
            <a:ext cx="115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62" name="Google Shape;662;p49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663" name="Google Shape;663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7 Practice - blue ">
  <p:cSld name="TITLE_AND_TWO_COLUMNS_1_1_5_1_3_1_2">
    <p:spTree>
      <p:nvGrpSpPr>
        <p:cNvPr id="1" name="Shape 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" name="Google Shape;665;p50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66" name="Google Shape;666;p5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67" name="Google Shape;667;p50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68" name="Google Shape;668;p5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69" name="Google Shape;669;p50"/>
          <p:cNvSpPr txBox="1"/>
          <p:nvPr/>
        </p:nvSpPr>
        <p:spPr>
          <a:xfrm>
            <a:off x="324000" y="45525"/>
            <a:ext cx="115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70" name="Google Shape;670;p50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671" name="Google Shape;671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7 Practice - pink">
  <p:cSld name="TITLE_AND_TWO_COLUMNS_1_1_5_1_3_1_1_1_1_1">
    <p:spTree>
      <p:nvGrpSpPr>
        <p:cNvPr id="1" name="Shape 6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3" name="Google Shape;673;p51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74" name="Google Shape;674;p51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75" name="Google Shape;675;p51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76" name="Google Shape;676;p5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77" name="Google Shape;677;p51"/>
          <p:cNvSpPr txBox="1"/>
          <p:nvPr/>
        </p:nvSpPr>
        <p:spPr>
          <a:xfrm>
            <a:off x="324000" y="45525"/>
            <a:ext cx="115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78" name="Google Shape;678;p51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679" name="Google Shape;679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8 Feedback - purple">
  <p:cSld name="TITLE_AND_TWO_COLUMNS_1_1_5_1_3_1_1_1">
    <p:bg>
      <p:bgPr>
        <a:solidFill>
          <a:srgbClr val="F3EEFB"/>
        </a:solidFill>
        <a:effectLst/>
      </p:bgPr>
    </p:bg>
    <p:spTree>
      <p:nvGrpSpPr>
        <p:cNvPr id="1" name="Shape 6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1" name="Google Shape;681;p5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82" name="Google Shape;682;p5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83" name="Google Shape;683;p5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84" name="Google Shape;684;p52"/>
          <p:cNvSpPr txBox="1"/>
          <p:nvPr/>
        </p:nvSpPr>
        <p:spPr>
          <a:xfrm>
            <a:off x="324000" y="45525"/>
            <a:ext cx="109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5" name="Google Shape;685;p52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686" name="Google Shape;686;p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87" name="Google Shape;687;p5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8 Feedback - jade">
  <p:cSld name="TITLE_AND_TWO_COLUMNS_1_1_5_1_3_1_1_1_1_2">
    <p:bg>
      <p:bgPr>
        <a:solidFill>
          <a:srgbClr val="E6F2F2"/>
        </a:solidFill>
        <a:effectLst/>
      </p:bgPr>
    </p:bg>
    <p:spTree>
      <p:nvGrpSpPr>
        <p:cNvPr id="1" name="Shape 6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9" name="Google Shape;689;p53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90" name="Google Shape;690;p5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91" name="Google Shape;691;p5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92" name="Google Shape;692;p53"/>
          <p:cNvSpPr txBox="1"/>
          <p:nvPr/>
        </p:nvSpPr>
        <p:spPr>
          <a:xfrm>
            <a:off x="324000" y="45525"/>
            <a:ext cx="1142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93" name="Google Shape;693;p53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94" name="Google Shape;694;p5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95" name="Google Shape;695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8 Feedback - blue">
  <p:cSld name="TITLE_AND_TWO_COLUMNS_1_1_5_1_3_1_2_1">
    <p:bg>
      <p:bgPr>
        <a:solidFill>
          <a:srgbClr val="EBEDFE"/>
        </a:solidFill>
        <a:effectLst/>
      </p:bgPr>
    </p:bg>
    <p:spTree>
      <p:nvGrpSpPr>
        <p:cNvPr id="1" name="Shape 6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7" name="Google Shape;697;p54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98" name="Google Shape;698;p5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99" name="Google Shape;699;p5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00" name="Google Shape;700;p54"/>
          <p:cNvSpPr txBox="1"/>
          <p:nvPr/>
        </p:nvSpPr>
        <p:spPr>
          <a:xfrm>
            <a:off x="324000" y="45525"/>
            <a:ext cx="1142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01" name="Google Shape;701;p54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02" name="Google Shape;702;p5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03" name="Google Shape;703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8 Feedback - pink">
  <p:cSld name="TITLE_AND_TWO_COLUMNS_1_1_5_1_3_1_1_1_1_1_1">
    <p:bg>
      <p:bgPr>
        <a:solidFill>
          <a:srgbClr val="FAEAF6"/>
        </a:solidFill>
        <a:effectLst/>
      </p:bgPr>
    </p:bg>
    <p:spTree>
      <p:nvGrpSpPr>
        <p:cNvPr id="1" name="Shape 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5" name="Google Shape;705;p55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06" name="Google Shape;706;p5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707" name="Google Shape;707;p5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08" name="Google Shape;708;p55"/>
          <p:cNvSpPr txBox="1"/>
          <p:nvPr/>
        </p:nvSpPr>
        <p:spPr>
          <a:xfrm>
            <a:off x="324000" y="45525"/>
            <a:ext cx="1142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09" name="Google Shape;709;p55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10" name="Google Shape;710;p5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11" name="Google Shape;711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1">
  <p:cSld name="TITLE_AND_TWO_COLUMNS_1_1_5_1_2_1">
    <p:spTree>
      <p:nvGrpSpPr>
        <p:cNvPr id="1" name="Shape 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3" name="Google Shape;713;p56"/>
          <p:cNvSpPr/>
          <p:nvPr/>
        </p:nvSpPr>
        <p:spPr>
          <a:xfrm>
            <a:off x="0" y="0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714" name="Google Shape;714;p56"/>
          <p:cNvPicPr preferRelativeResize="0"/>
          <p:nvPr/>
        </p:nvPicPr>
        <p:blipFill>
          <a:blip r:embed="rId2">
            <a:alphaModFix/>
          </a:blip>
          <a:srcRect t="1699" b="1709"/>
          <a:stretch>
            <a:fillRect/>
          </a:stretch>
        </p:blipFill>
        <p:spPr>
          <a:xfrm>
            <a:off x="0" y="5358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15" name="Google Shape;715;p56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16" name="Google Shape;716;p56"/>
          <p:cNvSpPr txBox="1"/>
          <p:nvPr/>
        </p:nvSpPr>
        <p:spPr>
          <a:xfrm>
            <a:off x="324000" y="112500"/>
            <a:ext cx="1316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7" name="Google Shape;717;p56"/>
          <p:cNvSpPr txBox="1">
            <a:spLocks noGrp="1"/>
          </p:cNvSpPr>
          <p:nvPr>
            <p:ph type="title"/>
          </p:nvPr>
        </p:nvSpPr>
        <p:spPr>
          <a:xfrm>
            <a:off x="1684800" y="157525"/>
            <a:ext cx="5741400" cy="38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2">
  <p:cSld name="TITLE_AND_TWO_COLUMNS_1_1_5_1_2"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p57"/>
          <p:cNvSpPr/>
          <p:nvPr/>
        </p:nvSpPr>
        <p:spPr>
          <a:xfrm>
            <a:off x="0" y="0"/>
            <a:ext cx="9144300" cy="773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720" name="Google Shape;720;p57"/>
          <p:cNvPicPr preferRelativeResize="0"/>
          <p:nvPr/>
        </p:nvPicPr>
        <p:blipFill>
          <a:blip r:embed="rId2">
            <a:alphaModFix/>
          </a:blip>
          <a:srcRect t="1699" b="1709"/>
          <a:stretch>
            <a:fillRect/>
          </a:stretch>
        </p:blipFill>
        <p:spPr>
          <a:xfrm>
            <a:off x="0" y="7695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21" name="Google Shape;721;p57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22" name="Google Shape;722;p57"/>
          <p:cNvSpPr txBox="1"/>
          <p:nvPr/>
        </p:nvSpPr>
        <p:spPr>
          <a:xfrm>
            <a:off x="324000" y="112500"/>
            <a:ext cx="1316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3" name="Google Shape;723;p57"/>
          <p:cNvSpPr txBox="1">
            <a:spLocks noGrp="1"/>
          </p:cNvSpPr>
          <p:nvPr>
            <p:ph type="title"/>
          </p:nvPr>
        </p:nvSpPr>
        <p:spPr>
          <a:xfrm>
            <a:off x="1684800" y="157525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3 Projectable quiz">
  <p:cSld name="Title Slide 3_1">
    <p:bg>
      <p:bgPr>
        <a:solidFill>
          <a:schemeClr val="lt1"/>
        </a:solidFill>
        <a:effectLst/>
      </p:bgPr>
    </p:bg>
    <p:spTree>
      <p:nvGrpSpPr>
        <p:cNvPr id="1" name="Shape 7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5" name="Google Shape;725;p5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  <p:sp>
        <p:nvSpPr>
          <p:cNvPr id="726" name="Google Shape;726;p58"/>
          <p:cNvSpPr txBox="1"/>
          <p:nvPr/>
        </p:nvSpPr>
        <p:spPr>
          <a:xfrm>
            <a:off x="1977450" y="3132468"/>
            <a:ext cx="5189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Click to open the interactive quiz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4 Items to copy-paste">
  <p:cSld name="CUSTOM_104_1_2_1_1">
    <p:spTree>
      <p:nvGrpSpPr>
        <p:cNvPr id="1" name="Shape 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" name="Google Shape;728;p59"/>
          <p:cNvSpPr/>
          <p:nvPr/>
        </p:nvSpPr>
        <p:spPr>
          <a:xfrm>
            <a:off x="3217188" y="4171902"/>
            <a:ext cx="5214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Tick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9" name="Google Shape;729;p59"/>
          <p:cNvSpPr/>
          <p:nvPr/>
        </p:nvSpPr>
        <p:spPr>
          <a:xfrm>
            <a:off x="483925" y="193075"/>
            <a:ext cx="66717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Items to copy and paste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0" name="Google Shape;730;p59"/>
          <p:cNvSpPr/>
          <p:nvPr/>
        </p:nvSpPr>
        <p:spPr>
          <a:xfrm>
            <a:off x="7459200" y="352650"/>
            <a:ext cx="16848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Video frame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1" name="Google Shape;731;p59"/>
          <p:cNvSpPr/>
          <p:nvPr/>
        </p:nvSpPr>
        <p:spPr>
          <a:xfrm>
            <a:off x="628788" y="4171893"/>
            <a:ext cx="1579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Agenda dot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2" name="Google Shape;732;p59"/>
          <p:cNvSpPr/>
          <p:nvPr/>
        </p:nvSpPr>
        <p:spPr>
          <a:xfrm>
            <a:off x="5891525" y="2313000"/>
            <a:ext cx="1796400" cy="38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CfU option letters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3" name="Google Shape;733;p59"/>
          <p:cNvSpPr/>
          <p:nvPr/>
        </p:nvSpPr>
        <p:spPr>
          <a:xfrm>
            <a:off x="933601" y="2371650"/>
            <a:ext cx="11799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audio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4" name="Google Shape;734;p59"/>
          <p:cNvSpPr/>
          <p:nvPr/>
        </p:nvSpPr>
        <p:spPr>
          <a:xfrm>
            <a:off x="3444210" y="2377200"/>
            <a:ext cx="1116600" cy="25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video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5" name="Google Shape;735;p59"/>
          <p:cNvSpPr/>
          <p:nvPr/>
        </p:nvSpPr>
        <p:spPr>
          <a:xfrm>
            <a:off x="4747799" y="4171900"/>
            <a:ext cx="694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Cross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6" name="Google Shape;736;p59"/>
          <p:cNvSpPr/>
          <p:nvPr/>
        </p:nvSpPr>
        <p:spPr>
          <a:xfrm>
            <a:off x="6451200" y="4171900"/>
            <a:ext cx="14217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Reading icon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5 OGL">
  <p:cSld name="CUSTOM_5_1">
    <p:bg>
      <p:bgPr>
        <a:solidFill>
          <a:srgbClr val="BEF2BD"/>
        </a:solidFill>
        <a:effectLst/>
      </p:bgPr>
    </p:bg>
    <p:spTree>
      <p:nvGrpSpPr>
        <p:cNvPr id="1" name="Shape 7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8" name="Google Shape;738;p6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7200" y="11118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739" name="Google Shape;739;p60"/>
          <p:cNvSpPr txBox="1">
            <a:spLocks noGrp="1"/>
          </p:cNvSpPr>
          <p:nvPr>
            <p:ph type="subTitle" idx="1"/>
          </p:nvPr>
        </p:nvSpPr>
        <p:spPr>
          <a:xfrm>
            <a:off x="661775" y="1190413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ts val="100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ts val="80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6 Blank">
  <p:cSld name="CUSTOM_6">
    <p:spTree>
      <p:nvGrpSpPr>
        <p:cNvPr id="1" name="Shape 7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1" name="Google Shape;741;p61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ct val="0"/>
              </a:spcBef>
              <a:spcAft>
                <a:spcPct val="0"/>
              </a:spcAft>
              <a:buSzPts val="2200"/>
              <a:buNone/>
              <a:defRPr/>
            </a:lvl1pPr>
            <a:lvl2pPr lvl="1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2 Keywords (5)">
  <p:cSld name="CUSTOM_27_1_1">
    <p:spTree>
      <p:nvGrpSpPr>
        <p:cNvPr id="1" name="Shape 7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3" name="Google Shape;743;p62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744" name="Google Shape;744;p62"/>
          <p:cNvPicPr preferRelativeResize="0"/>
          <p:nvPr/>
        </p:nvPicPr>
        <p:blipFill>
          <a:blip r:embed="rId2">
            <a:alphaModFix/>
          </a:blip>
          <a:srcRect t="1699" b="1709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45" name="Google Shape;745;p62"/>
          <p:cNvSpPr txBox="1">
            <a:spLocks noGrp="1"/>
          </p:cNvSpPr>
          <p:nvPr>
            <p:ph type="subTitle" idx="1"/>
          </p:nvPr>
        </p:nvSpPr>
        <p:spPr>
          <a:xfrm>
            <a:off x="324000" y="744038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46" name="Google Shape;746;p62"/>
          <p:cNvSpPr txBox="1">
            <a:spLocks noGrp="1"/>
          </p:cNvSpPr>
          <p:nvPr>
            <p:ph type="subTitle" idx="2"/>
          </p:nvPr>
        </p:nvSpPr>
        <p:spPr>
          <a:xfrm>
            <a:off x="324000" y="1588788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47" name="Google Shape;747;p62"/>
          <p:cNvSpPr txBox="1">
            <a:spLocks noGrp="1"/>
          </p:cNvSpPr>
          <p:nvPr>
            <p:ph type="subTitle" idx="3"/>
          </p:nvPr>
        </p:nvSpPr>
        <p:spPr>
          <a:xfrm>
            <a:off x="324000" y="2428437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48" name="Google Shape;748;p62"/>
          <p:cNvSpPr txBox="1">
            <a:spLocks noGrp="1"/>
          </p:cNvSpPr>
          <p:nvPr>
            <p:ph type="subTitle" idx="4"/>
          </p:nvPr>
        </p:nvSpPr>
        <p:spPr>
          <a:xfrm>
            <a:off x="324000" y="3265613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49" name="Google Shape;749;p62"/>
          <p:cNvSpPr txBox="1">
            <a:spLocks noGrp="1"/>
          </p:cNvSpPr>
          <p:nvPr>
            <p:ph type="subTitle" idx="5"/>
          </p:nvPr>
        </p:nvSpPr>
        <p:spPr>
          <a:xfrm>
            <a:off x="324000" y="4103813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50" name="Google Shape;750;p62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1 Keyword (4)">
  <p:cSld name="CUSTOM_27_1_2">
    <p:spTree>
      <p:nvGrpSpPr>
        <p:cNvPr id="1" name="Shape 7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2" name="Google Shape;752;p6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753" name="Google Shape;753;p63"/>
          <p:cNvPicPr preferRelativeResize="0"/>
          <p:nvPr/>
        </p:nvPicPr>
        <p:blipFill>
          <a:blip r:embed="rId2">
            <a:alphaModFix/>
          </a:blip>
          <a:srcRect t="1699" b="1709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54" name="Google Shape;754;p63"/>
          <p:cNvSpPr txBox="1">
            <a:spLocks noGrp="1"/>
          </p:cNvSpPr>
          <p:nvPr>
            <p:ph type="subTitle" idx="1"/>
          </p:nvPr>
        </p:nvSpPr>
        <p:spPr>
          <a:xfrm>
            <a:off x="324000" y="908475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55" name="Google Shape;755;p63"/>
          <p:cNvSpPr txBox="1">
            <a:spLocks noGrp="1"/>
          </p:cNvSpPr>
          <p:nvPr>
            <p:ph type="subTitle" idx="2"/>
          </p:nvPr>
        </p:nvSpPr>
        <p:spPr>
          <a:xfrm>
            <a:off x="324000" y="1905625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56" name="Google Shape;756;p63"/>
          <p:cNvSpPr txBox="1">
            <a:spLocks noGrp="1"/>
          </p:cNvSpPr>
          <p:nvPr>
            <p:ph type="subTitle" idx="3"/>
          </p:nvPr>
        </p:nvSpPr>
        <p:spPr>
          <a:xfrm>
            <a:off x="324000" y="2897675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57" name="Google Shape;757;p63"/>
          <p:cNvSpPr txBox="1">
            <a:spLocks noGrp="1"/>
          </p:cNvSpPr>
          <p:nvPr>
            <p:ph type="subTitle" idx="4"/>
          </p:nvPr>
        </p:nvSpPr>
        <p:spPr>
          <a:xfrm>
            <a:off x="324000" y="3887250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58" name="Google Shape;758;p63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63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image" Target="../media/image1.png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200"/>
              <a:buFont typeface="Lexend"/>
              <a:buNone/>
              <a:defRPr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9000" y="523400"/>
            <a:ext cx="8226000" cy="31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200"/>
              <a:buFont typeface="Lexend"/>
              <a:buChar char="●"/>
              <a:def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1950" rtl="0">
              <a:lnSpc>
                <a:spcPct val="130000"/>
              </a:lnSpc>
              <a:spcBef>
                <a:spcPts val="1000"/>
              </a:spcBef>
              <a:spcAft>
                <a:spcPct val="0"/>
              </a:spcAft>
              <a:buClr>
                <a:schemeClr val="dk1"/>
              </a:buClr>
              <a:buSzPts val="2100"/>
              <a:buFont typeface="Lexend"/>
              <a:buChar char="–"/>
              <a:defRPr sz="21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lnSpc>
                <a:spcPct val="130000"/>
              </a:lnSpc>
              <a:spcBef>
                <a:spcPts val="1000"/>
              </a:spcBef>
              <a:spcAft>
                <a:spcPct val="0"/>
              </a:spcAft>
              <a:buClr>
                <a:schemeClr val="dk1"/>
              </a:buClr>
              <a:buSzPts val="2000"/>
              <a:buFont typeface="Lexend"/>
              <a:buChar char="–"/>
              <a:defRPr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49250" rtl="0">
              <a:lnSpc>
                <a:spcPct val="130000"/>
              </a:lnSpc>
              <a:spcBef>
                <a:spcPts val="800"/>
              </a:spcBef>
              <a:spcAft>
                <a:spcPct val="0"/>
              </a:spcAft>
              <a:buClr>
                <a:schemeClr val="dk1"/>
              </a:buClr>
              <a:buSzPts val="1900"/>
              <a:buFont typeface="Lexend"/>
              <a:buChar char="–"/>
              <a:defRPr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lnSpc>
                <a:spcPct val="130000"/>
              </a:lnSpc>
              <a:spcBef>
                <a:spcPts val="80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lnSpc>
                <a:spcPct val="130000"/>
              </a:lnSpc>
              <a:spcBef>
                <a:spcPts val="60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lnSpc>
                <a:spcPct val="130000"/>
              </a:lnSpc>
              <a:spcBef>
                <a:spcPts val="60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lnSpc>
                <a:spcPct val="130000"/>
              </a:lnSpc>
              <a:spcBef>
                <a:spcPts val="40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1"/>
              </a:buClr>
              <a:buSzPts val="1800"/>
              <a:buFont typeface="Kalam"/>
              <a:buChar char="–"/>
              <a:defRPr sz="18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>
            <a:endParaRPr/>
          </a:p>
        </p:txBody>
      </p:sp>
      <p:pic>
        <p:nvPicPr>
          <p:cNvPr id="8" name="Google Shape;8;p1"/>
          <p:cNvPicPr preferRelativeResize="0"/>
          <p:nvPr/>
        </p:nvPicPr>
        <p:blipFill>
          <a:blip r:embed="rId64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  <p:sldLayoutId id="2147483685" r:id="rId38"/>
    <p:sldLayoutId id="2147483686" r:id="rId39"/>
    <p:sldLayoutId id="2147483687" r:id="rId40"/>
    <p:sldLayoutId id="2147483688" r:id="rId41"/>
    <p:sldLayoutId id="2147483689" r:id="rId42"/>
    <p:sldLayoutId id="2147483690" r:id="rId43"/>
    <p:sldLayoutId id="2147483691" r:id="rId44"/>
    <p:sldLayoutId id="2147483692" r:id="rId45"/>
    <p:sldLayoutId id="2147483693" r:id="rId46"/>
    <p:sldLayoutId id="2147483694" r:id="rId47"/>
    <p:sldLayoutId id="2147483695" r:id="rId48"/>
    <p:sldLayoutId id="2147483696" r:id="rId49"/>
    <p:sldLayoutId id="2147483697" r:id="rId50"/>
    <p:sldLayoutId id="2147483698" r:id="rId51"/>
    <p:sldLayoutId id="2147483699" r:id="rId52"/>
    <p:sldLayoutId id="2147483700" r:id="rId53"/>
    <p:sldLayoutId id="2147483701" r:id="rId54"/>
    <p:sldLayoutId id="2147483702" r:id="rId55"/>
    <p:sldLayoutId id="2147483703" r:id="rId56"/>
    <p:sldLayoutId id="2147483704" r:id="rId57"/>
    <p:sldLayoutId id="2147483705" r:id="rId58"/>
    <p:sldLayoutId id="2147483706" r:id="rId59"/>
    <p:sldLayoutId id="2147483707" r:id="rId60"/>
    <p:sldLayoutId id="2147483708" r:id="rId61"/>
    <p:sldLayoutId id="2147483709" r:id="rId62"/>
  </p:sldLayoutIdLst>
  <p:transition/>
  <p:txStyles>
    <p:title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04">
          <p15:clr>
            <a:schemeClr val="dk2"/>
          </p15:clr>
        </p15:guide>
        <p15:guide id="2" pos="1819">
          <p15:clr>
            <a:srgbClr val="0000FF"/>
          </p15:clr>
        </p15:guide>
        <p15:guide id="3" orient="horz" pos="340">
          <p15:clr>
            <a:srgbClr val="222222"/>
          </p15:clr>
        </p15:guide>
        <p15:guide id="4" pos="2123">
          <p15:clr>
            <a:srgbClr val="0000FF"/>
          </p15:clr>
        </p15:guide>
        <p15:guide id="5" pos="2880">
          <p15:clr>
            <a:srgbClr val="EA4335"/>
          </p15:clr>
        </p15:guide>
        <p15:guide id="6" pos="3637">
          <p15:clr>
            <a:srgbClr val="0000FF"/>
          </p15:clr>
        </p15:guide>
        <p15:guide id="7" pos="3941">
          <p15:clr>
            <a:srgbClr val="0000FF"/>
          </p15:clr>
        </p15:guide>
        <p15:guide id="8" pos="5556">
          <p15:clr>
            <a:srgbClr val="222222"/>
          </p15:clr>
        </p15:guide>
        <p15:guide id="9" pos="1061">
          <p15:clr>
            <a:srgbClr val="9AA0A6"/>
          </p15:clr>
        </p15:guide>
        <p15:guide id="10" pos="4699">
          <p15:clr>
            <a:srgbClr val="9AA0A6"/>
          </p15:clr>
        </p15:guide>
        <p15:guide id="11" orient="horz" pos="680">
          <p15:clr>
            <a:srgbClr val="B7B7B7"/>
          </p15:clr>
        </p15:guide>
        <p15:guide id="12" orient="horz" pos="1020">
          <p15:clr>
            <a:srgbClr val="B7B7B7"/>
          </p15:clr>
        </p15:guide>
        <p15:guide id="13" orient="horz" pos="1361">
          <p15:clr>
            <a:srgbClr val="B7B7B7"/>
          </p15:clr>
        </p15:guide>
        <p15:guide id="14" orient="horz" pos="1701">
          <p15:clr>
            <a:srgbClr val="B7B7B7"/>
          </p15:clr>
        </p15:guide>
        <p15:guide id="15" orient="horz" pos="2041">
          <p15:clr>
            <a:srgbClr val="B7B7B7"/>
          </p15:clr>
        </p15:guide>
        <p15:guide id="16" orient="horz" pos="2381">
          <p15:clr>
            <a:srgbClr val="B7B7B7"/>
          </p15:clr>
        </p15:guide>
        <p15:guide id="17" orient="horz" pos="3036">
          <p15:clr>
            <a:srgbClr val="000000"/>
          </p15:clr>
        </p15:guide>
        <p15:guide id="18" pos="2721">
          <p15:clr>
            <a:schemeClr val="dk1"/>
          </p15:clr>
        </p15:guide>
        <p15:guide id="19" pos="3039">
          <p15:clr>
            <a:schemeClr val="dk1"/>
          </p15:clr>
        </p15:guide>
        <p15:guide id="20" orient="horz" pos="510">
          <p15:clr>
            <a:srgbClr val="B7B7B7"/>
          </p15:clr>
        </p15:guide>
        <p15:guide id="21" orient="horz" pos="1620">
          <p15:clr>
            <a:srgbClr val="EA4335"/>
          </p15:clr>
        </p15:guide>
        <p15:guide id="22" orient="horz" pos="2721">
          <p15:clr>
            <a:srgbClr val="B7B7B7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thenational.academy/using-oaks-new-teaching-resources?utm_campaign=OakSlideDeck&amp;utm_medium=document&amp;utm_source=guid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4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45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4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4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5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5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tionalarchives.gov.uk/doc/open-government-licence/version/3/" TargetMode="Externa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59.xml"/><Relationship Id="rId5" Type="http://schemas.openxmlformats.org/officeDocument/2006/relationships/image" Target="../media/image46.png"/><Relationship Id="rId4" Type="http://schemas.openxmlformats.org/officeDocument/2006/relationships/hyperlink" Target="https://www.thenational.academy/legal/terms-and-condition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3" name="Google Shape;763;p64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Sentences in the simple, progressive and perfect present, past and future tense</a:t>
            </a:r>
            <a:endParaRPr/>
          </a:p>
        </p:txBody>
      </p:sp>
      <p:sp>
        <p:nvSpPr>
          <p:cNvPr id="764" name="Google Shape;764;p64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86200" cy="669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Three tense forms, modality, active voice and passive voice</a:t>
            </a:r>
            <a:endParaRPr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7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9" name="Google Shape;769;p65"/>
          <p:cNvSpPr txBox="1"/>
          <p:nvPr/>
        </p:nvSpPr>
        <p:spPr>
          <a:xfrm>
            <a:off x="5578975" y="724425"/>
            <a:ext cx="19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200" u="sng">
                <a:solidFill>
                  <a:srgbClr val="374CF1"/>
                </a:solidFill>
                <a:latin typeface="Lexend"/>
                <a:ea typeface="Lexend"/>
                <a:cs typeface="Lexend"/>
                <a:sym typeface="Lexe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to use Oak lessons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4" name="Google Shape;774;p66"/>
          <p:cNvSpPr txBox="1">
            <a:spLocks noGrp="1"/>
          </p:cNvSpPr>
          <p:nvPr>
            <p:ph type="subTitle" idx="1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I can identify and use the simple, progressive or perfect present, past or future tense.</a:t>
            </a:r>
            <a:endParaRPr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9" name="Google Shape;779;p67"/>
          <p:cNvSpPr txBox="1">
            <a:spLocks noGrp="1"/>
          </p:cNvSpPr>
          <p:nvPr>
            <p:ph type="subTitle" idx="1"/>
          </p:nvPr>
        </p:nvSpPr>
        <p:spPr>
          <a:xfrm>
            <a:off x="324000" y="945025"/>
            <a:ext cx="7215900" cy="33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solidFill>
                  <a:schemeClr val="dk1"/>
                </a:solidFill>
              </a:rPr>
              <a:t>verb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780" name="Google Shape;780;p67"/>
          <p:cNvSpPr txBox="1">
            <a:spLocks noGrp="1"/>
          </p:cNvSpPr>
          <p:nvPr>
            <p:ph type="subTitle" idx="3"/>
          </p:nvPr>
        </p:nvSpPr>
        <p:spPr>
          <a:xfrm>
            <a:off x="324000" y="1815833"/>
            <a:ext cx="7215900" cy="33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solidFill>
                  <a:schemeClr val="dk1"/>
                </a:solidFill>
              </a:rPr>
              <a:t>simple tense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781" name="Google Shape;781;p67"/>
          <p:cNvSpPr txBox="1">
            <a:spLocks noGrp="1"/>
          </p:cNvSpPr>
          <p:nvPr>
            <p:ph type="subTitle" idx="4"/>
          </p:nvPr>
        </p:nvSpPr>
        <p:spPr>
          <a:xfrm>
            <a:off x="324000" y="2686641"/>
            <a:ext cx="7215900" cy="33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solidFill>
                  <a:schemeClr val="dk1"/>
                </a:solidFill>
              </a:rPr>
              <a:t>progressive tense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782" name="Google Shape;782;p67"/>
          <p:cNvSpPr txBox="1">
            <a:spLocks noGrp="1"/>
          </p:cNvSpPr>
          <p:nvPr>
            <p:ph type="subTitle" idx="5"/>
          </p:nvPr>
        </p:nvSpPr>
        <p:spPr>
          <a:xfrm>
            <a:off x="324000" y="3557449"/>
            <a:ext cx="7215900" cy="33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solidFill>
                  <a:schemeClr val="dk1"/>
                </a:solidFill>
              </a:rPr>
              <a:t>perfect tense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783" name="Google Shape;783;p67"/>
          <p:cNvSpPr txBox="1">
            <a:spLocks noGrp="1"/>
          </p:cNvSpPr>
          <p:nvPr>
            <p:ph type="subTitle" idx="5"/>
          </p:nvPr>
        </p:nvSpPr>
        <p:spPr>
          <a:xfrm>
            <a:off x="324000" y="4428257"/>
            <a:ext cx="7215900" cy="33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solidFill>
                  <a:schemeClr val="dk1"/>
                </a:solidFill>
              </a:rPr>
              <a:t>auxiliary verb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" name="Google Shape;788;p68"/>
          <p:cNvSpPr txBox="1">
            <a:spLocks noGrp="1"/>
          </p:cNvSpPr>
          <p:nvPr>
            <p:ph type="subTitle" idx="2"/>
          </p:nvPr>
        </p:nvSpPr>
        <p:spPr>
          <a:xfrm>
            <a:off x="324000" y="810000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b="0">
                <a:solidFill>
                  <a:schemeClr val="dk1"/>
                </a:solidFill>
              </a:rPr>
              <a:t>A </a:t>
            </a:r>
            <a:r>
              <a:rPr lang="en-GB">
                <a:solidFill>
                  <a:schemeClr val="dk1"/>
                </a:solidFill>
              </a:rPr>
              <a:t>verb</a:t>
            </a:r>
            <a:r>
              <a:rPr lang="en-GB" b="0">
                <a:solidFill>
                  <a:schemeClr val="dk1"/>
                </a:solidFill>
              </a:rPr>
              <a:t> is a being, a doing or a having word. </a:t>
            </a:r>
            <a:endParaRPr b="0">
              <a:solidFill>
                <a:schemeClr val="dk1"/>
              </a:solidFill>
            </a:endParaRPr>
          </a:p>
        </p:txBody>
      </p:sp>
      <p:sp>
        <p:nvSpPr>
          <p:cNvPr id="789" name="Google Shape;789;p68"/>
          <p:cNvSpPr txBox="1">
            <a:spLocks noGrp="1"/>
          </p:cNvSpPr>
          <p:nvPr>
            <p:ph type="subTitle" idx="3"/>
          </p:nvPr>
        </p:nvSpPr>
        <p:spPr>
          <a:xfrm>
            <a:off x="324000" y="1334663"/>
            <a:ext cx="8496000" cy="728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b="0">
                <a:solidFill>
                  <a:schemeClr val="dk1"/>
                </a:solidFill>
              </a:rPr>
              <a:t>A </a:t>
            </a:r>
            <a:r>
              <a:rPr lang="en-GB">
                <a:solidFill>
                  <a:schemeClr val="dk1"/>
                </a:solidFill>
              </a:rPr>
              <a:t>simple tense</a:t>
            </a:r>
            <a:r>
              <a:rPr lang="en-GB" b="0">
                <a:solidFill>
                  <a:schemeClr val="dk1"/>
                </a:solidFill>
              </a:rPr>
              <a:t> is a tense that does not use an </a:t>
            </a:r>
            <a:r>
              <a:rPr lang="en-GB">
                <a:solidFill>
                  <a:schemeClr val="dk1"/>
                </a:solidFill>
              </a:rPr>
              <a:t>auxiliary verb</a:t>
            </a:r>
            <a:r>
              <a:rPr lang="en-GB" b="0">
                <a:solidFill>
                  <a:schemeClr val="dk1"/>
                </a:solidFill>
              </a:rPr>
              <a:t> in addition to the main </a:t>
            </a:r>
            <a:r>
              <a:rPr lang="en-GB">
                <a:solidFill>
                  <a:schemeClr val="dk1"/>
                </a:solidFill>
              </a:rPr>
              <a:t>verb </a:t>
            </a:r>
            <a:r>
              <a:rPr lang="en-GB" b="0">
                <a:solidFill>
                  <a:schemeClr val="dk1"/>
                </a:solidFill>
              </a:rPr>
              <a:t>except in the future tense.</a:t>
            </a:r>
            <a:endParaRPr b="0">
              <a:solidFill>
                <a:schemeClr val="dk1"/>
              </a:solidFill>
            </a:endParaRPr>
          </a:p>
        </p:txBody>
      </p:sp>
      <p:sp>
        <p:nvSpPr>
          <p:cNvPr id="790" name="Google Shape;790;p68"/>
          <p:cNvSpPr txBox="1">
            <a:spLocks noGrp="1"/>
          </p:cNvSpPr>
          <p:nvPr>
            <p:ph type="subTitle" idx="4"/>
          </p:nvPr>
        </p:nvSpPr>
        <p:spPr>
          <a:xfrm>
            <a:off x="324000" y="4039650"/>
            <a:ext cx="8496000" cy="763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b="0">
                <a:solidFill>
                  <a:schemeClr val="dk1"/>
                </a:solidFill>
              </a:rPr>
              <a:t>An </a:t>
            </a:r>
            <a:r>
              <a:rPr lang="en-GB">
                <a:solidFill>
                  <a:schemeClr val="dk1"/>
                </a:solidFill>
              </a:rPr>
              <a:t>auxiliary verb </a:t>
            </a:r>
            <a:r>
              <a:rPr lang="en-GB" b="0">
                <a:solidFill>
                  <a:schemeClr val="dk1"/>
                </a:solidFill>
              </a:rPr>
              <a:t>is the helping verb that is always paired with the main </a:t>
            </a:r>
            <a:r>
              <a:rPr lang="en-GB">
                <a:solidFill>
                  <a:schemeClr val="dk1"/>
                </a:solidFill>
              </a:rPr>
              <a:t>verb</a:t>
            </a:r>
            <a:r>
              <a:rPr lang="en-GB" b="0">
                <a:solidFill>
                  <a:schemeClr val="dk1"/>
                </a:solidFill>
              </a:rPr>
              <a:t>. </a:t>
            </a:r>
            <a:endParaRPr b="0">
              <a:solidFill>
                <a:schemeClr val="dk1"/>
              </a:solidFill>
            </a:endParaRPr>
          </a:p>
        </p:txBody>
      </p:sp>
      <p:sp>
        <p:nvSpPr>
          <p:cNvPr id="791" name="Google Shape;791;p68"/>
          <p:cNvSpPr txBox="1">
            <a:spLocks noGrp="1"/>
          </p:cNvSpPr>
          <p:nvPr>
            <p:ph type="subTitle" idx="3"/>
          </p:nvPr>
        </p:nvSpPr>
        <p:spPr>
          <a:xfrm>
            <a:off x="324000" y="2198325"/>
            <a:ext cx="8496000" cy="70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b="0">
                <a:solidFill>
                  <a:schemeClr val="dk1"/>
                </a:solidFill>
              </a:rPr>
              <a:t>A </a:t>
            </a:r>
            <a:r>
              <a:rPr lang="en-GB">
                <a:solidFill>
                  <a:schemeClr val="dk1"/>
                </a:solidFill>
              </a:rPr>
              <a:t>progressive tense</a:t>
            </a:r>
            <a:r>
              <a:rPr lang="en-GB" b="0">
                <a:solidFill>
                  <a:schemeClr val="dk1"/>
                </a:solidFill>
              </a:rPr>
              <a:t> is a tense that denotes ongoing action and uses an </a:t>
            </a:r>
            <a:r>
              <a:rPr lang="en-GB">
                <a:solidFill>
                  <a:schemeClr val="dk1"/>
                </a:solidFill>
              </a:rPr>
              <a:t>auxiliary verb</a:t>
            </a:r>
            <a:r>
              <a:rPr lang="en-GB" b="0">
                <a:solidFill>
                  <a:schemeClr val="dk1"/>
                </a:solidFill>
              </a:rPr>
              <a:t> based on ‘to be’.</a:t>
            </a:r>
            <a:endParaRPr b="0">
              <a:solidFill>
                <a:schemeClr val="dk1"/>
              </a:solidFill>
            </a:endParaRPr>
          </a:p>
        </p:txBody>
      </p:sp>
      <p:sp>
        <p:nvSpPr>
          <p:cNvPr id="792" name="Google Shape;792;p68"/>
          <p:cNvSpPr txBox="1">
            <a:spLocks noGrp="1"/>
          </p:cNvSpPr>
          <p:nvPr>
            <p:ph type="subTitle" idx="3"/>
          </p:nvPr>
        </p:nvSpPr>
        <p:spPr>
          <a:xfrm>
            <a:off x="324000" y="3118988"/>
            <a:ext cx="8496000" cy="70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b="0">
                <a:solidFill>
                  <a:schemeClr val="dk1"/>
                </a:solidFill>
              </a:rPr>
              <a:t>A </a:t>
            </a:r>
            <a:r>
              <a:rPr lang="en-GB">
                <a:solidFill>
                  <a:schemeClr val="dk1"/>
                </a:solidFill>
              </a:rPr>
              <a:t>perfect tense</a:t>
            </a:r>
            <a:r>
              <a:rPr lang="en-GB" b="0">
                <a:solidFill>
                  <a:schemeClr val="dk1"/>
                </a:solidFill>
              </a:rPr>
              <a:t> is made using an </a:t>
            </a:r>
            <a:r>
              <a:rPr lang="en-GB">
                <a:solidFill>
                  <a:schemeClr val="dk1"/>
                </a:solidFill>
              </a:rPr>
              <a:t>auxiliary verb</a:t>
            </a:r>
            <a:r>
              <a:rPr lang="en-GB" b="0">
                <a:solidFill>
                  <a:schemeClr val="dk1"/>
                </a:solidFill>
              </a:rPr>
              <a:t> based on the infinitive ‘to have’ and a past tense form of the main verb.</a:t>
            </a:r>
            <a:endParaRPr b="0">
              <a:solidFill>
                <a:schemeClr val="dk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" name="Google Shape;797;p69"/>
          <p:cNvSpPr txBox="1">
            <a:spLocks noGrp="1"/>
          </p:cNvSpPr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tenses</a:t>
            </a:r>
            <a:endParaRPr/>
          </a:p>
        </p:txBody>
      </p:sp>
      <p:sp>
        <p:nvSpPr>
          <p:cNvPr id="798" name="Google Shape;798;p69"/>
          <p:cNvSpPr txBox="1">
            <a:spLocks noGrp="1"/>
          </p:cNvSpPr>
          <p:nvPr>
            <p:ph type="title" idx="2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tenses</a:t>
            </a:r>
            <a:endParaRPr/>
          </a:p>
        </p:txBody>
      </p:sp>
      <p:sp>
        <p:nvSpPr>
          <p:cNvPr id="799" name="Google Shape;799;p69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Sentences in the simple, progressive and perfect present, past and future tense</a:t>
            </a:r>
            <a:endParaRPr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800" name="Google Shape;800;p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8943" y="2061184"/>
            <a:ext cx="450575" cy="44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" name="Google Shape;805;p70"/>
          <p:cNvSpPr txBox="1">
            <a:spLocks noGrp="1"/>
          </p:cNvSpPr>
          <p:nvPr>
            <p:ph type="body" idx="1"/>
          </p:nvPr>
        </p:nvSpPr>
        <p:spPr>
          <a:xfrm>
            <a:off x="311100" y="759300"/>
            <a:ext cx="6934200" cy="714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The </a:t>
            </a:r>
            <a:r>
              <a:rPr lang="en-GB" sz="1800" b="1"/>
              <a:t>verb </a:t>
            </a:r>
            <a:r>
              <a:rPr lang="en-GB" sz="1800"/>
              <a:t>in a sentence tells us the tense of the sentence - when the action is happening. </a:t>
            </a:r>
            <a:endParaRPr sz="1800"/>
          </a:p>
        </p:txBody>
      </p:sp>
      <p:sp>
        <p:nvSpPr>
          <p:cNvPr id="806" name="Google Shape;806;p7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tenses</a:t>
            </a:r>
            <a:endParaRPr/>
          </a:p>
        </p:txBody>
      </p:sp>
      <p:sp>
        <p:nvSpPr>
          <p:cNvPr id="807" name="Google Shape;807;p70"/>
          <p:cNvSpPr txBox="1">
            <a:spLocks noGrp="1"/>
          </p:cNvSpPr>
          <p:nvPr>
            <p:ph type="body" idx="1"/>
          </p:nvPr>
        </p:nvSpPr>
        <p:spPr>
          <a:xfrm>
            <a:off x="311100" y="1476800"/>
            <a:ext cx="6430200" cy="30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When Jacob </a:t>
            </a:r>
            <a:r>
              <a:rPr lang="en-GB" sz="1800">
                <a:solidFill>
                  <a:schemeClr val="accent4"/>
                </a:solidFill>
              </a:rPr>
              <a:t>interrupted</a:t>
            </a:r>
            <a:r>
              <a:rPr lang="en-GB" sz="1800"/>
              <a:t>, Mr Martinez </a:t>
            </a:r>
            <a:r>
              <a:rPr lang="en-GB" sz="1800">
                <a:solidFill>
                  <a:schemeClr val="accent4"/>
                </a:solidFill>
              </a:rPr>
              <a:t>glared </a:t>
            </a:r>
            <a:r>
              <a:rPr lang="en-GB" sz="1800"/>
              <a:t>at him.</a:t>
            </a:r>
            <a:endParaRPr sz="1800"/>
          </a:p>
        </p:txBody>
      </p:sp>
      <p:sp>
        <p:nvSpPr>
          <p:cNvPr id="808" name="Google Shape;808;p70"/>
          <p:cNvSpPr txBox="1">
            <a:spLocks noGrp="1"/>
          </p:cNvSpPr>
          <p:nvPr>
            <p:ph type="body" idx="1"/>
          </p:nvPr>
        </p:nvSpPr>
        <p:spPr>
          <a:xfrm>
            <a:off x="6474650" y="1474200"/>
            <a:ext cx="2376900" cy="27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4"/>
                </a:solidFill>
              </a:rPr>
              <a:t>action in the past</a:t>
            </a:r>
            <a:endParaRPr sz="1800">
              <a:solidFill>
                <a:schemeClr val="accent4"/>
              </a:solidFill>
            </a:endParaRPr>
          </a:p>
        </p:txBody>
      </p:sp>
      <p:sp>
        <p:nvSpPr>
          <p:cNvPr id="809" name="Google Shape;809;p70"/>
          <p:cNvSpPr txBox="1">
            <a:spLocks noGrp="1"/>
          </p:cNvSpPr>
          <p:nvPr>
            <p:ph type="body" idx="1"/>
          </p:nvPr>
        </p:nvSpPr>
        <p:spPr>
          <a:xfrm>
            <a:off x="311100" y="1951446"/>
            <a:ext cx="5678700" cy="351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The cemetery, which </a:t>
            </a:r>
            <a:r>
              <a:rPr lang="en-GB" sz="1800">
                <a:solidFill>
                  <a:schemeClr val="accent4"/>
                </a:solidFill>
              </a:rPr>
              <a:t>is</a:t>
            </a:r>
            <a:r>
              <a:rPr lang="en-GB" sz="1800"/>
              <a:t> very eerie, </a:t>
            </a:r>
            <a:r>
              <a:rPr lang="en-GB" sz="1800">
                <a:solidFill>
                  <a:schemeClr val="accent4"/>
                </a:solidFill>
              </a:rPr>
              <a:t>has </a:t>
            </a:r>
            <a:r>
              <a:rPr lang="en-GB" sz="1800"/>
              <a:t>high walls.</a:t>
            </a:r>
            <a:endParaRPr sz="1800"/>
          </a:p>
        </p:txBody>
      </p:sp>
      <p:sp>
        <p:nvSpPr>
          <p:cNvPr id="810" name="Google Shape;810;p70"/>
          <p:cNvSpPr txBox="1">
            <a:spLocks noGrp="1"/>
          </p:cNvSpPr>
          <p:nvPr>
            <p:ph type="body" idx="1"/>
          </p:nvPr>
        </p:nvSpPr>
        <p:spPr>
          <a:xfrm>
            <a:off x="311100" y="2470035"/>
            <a:ext cx="5678700" cy="496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Year 6 </a:t>
            </a:r>
            <a:r>
              <a:rPr lang="en-GB" sz="1800">
                <a:solidFill>
                  <a:schemeClr val="accent4"/>
                </a:solidFill>
              </a:rPr>
              <a:t>will enjoy</a:t>
            </a:r>
            <a:r>
              <a:rPr lang="en-GB" sz="1800"/>
              <a:t> the competition, but Year 5 </a:t>
            </a:r>
            <a:r>
              <a:rPr lang="en-GB" sz="1800">
                <a:solidFill>
                  <a:schemeClr val="accent4"/>
                </a:solidFill>
              </a:rPr>
              <a:t>will find</a:t>
            </a:r>
            <a:r>
              <a:rPr lang="en-GB" sz="1800"/>
              <a:t> it a bit hard. </a:t>
            </a:r>
            <a:endParaRPr sz="1800"/>
          </a:p>
        </p:txBody>
      </p:sp>
      <p:sp>
        <p:nvSpPr>
          <p:cNvPr id="811" name="Google Shape;811;p70"/>
          <p:cNvSpPr txBox="1">
            <a:spLocks noGrp="1"/>
          </p:cNvSpPr>
          <p:nvPr>
            <p:ph type="body" idx="1"/>
          </p:nvPr>
        </p:nvSpPr>
        <p:spPr>
          <a:xfrm>
            <a:off x="6474650" y="1968128"/>
            <a:ext cx="2376900" cy="240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4"/>
                </a:solidFill>
              </a:rPr>
              <a:t>action in the present</a:t>
            </a:r>
            <a:endParaRPr sz="1800">
              <a:solidFill>
                <a:schemeClr val="accent4"/>
              </a:solidFill>
            </a:endParaRPr>
          </a:p>
        </p:txBody>
      </p:sp>
      <p:sp>
        <p:nvSpPr>
          <p:cNvPr id="812" name="Google Shape;812;p70"/>
          <p:cNvSpPr txBox="1">
            <a:spLocks noGrp="1"/>
          </p:cNvSpPr>
          <p:nvPr>
            <p:ph type="body" idx="1"/>
          </p:nvPr>
        </p:nvSpPr>
        <p:spPr>
          <a:xfrm>
            <a:off x="6474650" y="2470028"/>
            <a:ext cx="2376900" cy="240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4"/>
                </a:solidFill>
              </a:rPr>
              <a:t>action in the future</a:t>
            </a:r>
            <a:endParaRPr sz="1800">
              <a:solidFill>
                <a:schemeClr val="accent4"/>
              </a:solidFill>
            </a:endParaRPr>
          </a:p>
        </p:txBody>
      </p:sp>
      <p:sp>
        <p:nvSpPr>
          <p:cNvPr id="813" name="Google Shape;813;p70"/>
          <p:cNvSpPr txBox="1">
            <a:spLocks noGrp="1"/>
          </p:cNvSpPr>
          <p:nvPr>
            <p:ph type="body" idx="1"/>
          </p:nvPr>
        </p:nvSpPr>
        <p:spPr>
          <a:xfrm>
            <a:off x="311100" y="3236250"/>
            <a:ext cx="4645800" cy="1626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/>
              <a:t>In English, there are different types of past, present and future tense. </a:t>
            </a: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1800"/>
              <a:t>Some use </a:t>
            </a:r>
            <a:r>
              <a:rPr lang="en-GB" sz="1800" b="1"/>
              <a:t>auxiliary verbs</a:t>
            </a:r>
            <a:r>
              <a:rPr lang="en-GB" sz="1800"/>
              <a:t> that help the main </a:t>
            </a:r>
            <a:r>
              <a:rPr lang="en-GB" sz="1800" b="1"/>
              <a:t>verb</a:t>
            </a:r>
            <a:r>
              <a:rPr lang="en-GB" sz="1800"/>
              <a:t> by changing the </a:t>
            </a:r>
            <a:r>
              <a:rPr lang="en-GB" sz="1800" b="1"/>
              <a:t>tense</a:t>
            </a:r>
            <a:r>
              <a:rPr lang="en-GB" sz="1800"/>
              <a:t> and meaning.  </a:t>
            </a:r>
            <a:endParaRPr sz="1800"/>
          </a:p>
        </p:txBody>
      </p:sp>
      <p:sp>
        <p:nvSpPr>
          <p:cNvPr id="814" name="Google Shape;814;p70"/>
          <p:cNvSpPr txBox="1"/>
          <p:nvPr/>
        </p:nvSpPr>
        <p:spPr>
          <a:xfrm>
            <a:off x="5739475" y="3240000"/>
            <a:ext cx="2305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I will find th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e truth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1800"/>
          </a:p>
        </p:txBody>
      </p:sp>
      <p:sp>
        <p:nvSpPr>
          <p:cNvPr id="815" name="Google Shape;815;p70"/>
          <p:cNvSpPr/>
          <p:nvPr/>
        </p:nvSpPr>
        <p:spPr>
          <a:xfrm>
            <a:off x="5977174" y="3335194"/>
            <a:ext cx="430500" cy="2784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845A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16" name="Google Shape;816;p70"/>
          <p:cNvSpPr/>
          <p:nvPr/>
        </p:nvSpPr>
        <p:spPr>
          <a:xfrm>
            <a:off x="6407675" y="3335200"/>
            <a:ext cx="494100" cy="2784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845A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cxnSp>
        <p:nvCxnSpPr>
          <p:cNvPr id="817" name="Google Shape;817;p70"/>
          <p:cNvCxnSpPr>
            <a:stCxn id="815" idx="2"/>
            <a:endCxn id="818" idx="0"/>
          </p:cNvCxnSpPr>
          <p:nvPr/>
        </p:nvCxnSpPr>
        <p:spPr>
          <a:xfrm flipH="1">
            <a:off x="5657824" y="3613594"/>
            <a:ext cx="534600" cy="285600"/>
          </a:xfrm>
          <a:prstGeom prst="straightConnector1">
            <a:avLst/>
          </a:prstGeom>
          <a:noFill/>
          <a:ln w="19050" cap="flat" cmpd="sng">
            <a:solidFill>
              <a:srgbClr val="845AD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19" name="Google Shape;819;p70"/>
          <p:cNvCxnSpPr>
            <a:stCxn id="820" idx="0"/>
            <a:endCxn id="816" idx="2"/>
          </p:cNvCxnSpPr>
          <p:nvPr/>
        </p:nvCxnSpPr>
        <p:spPr>
          <a:xfrm rot="10800000">
            <a:off x="6654663" y="3613475"/>
            <a:ext cx="677700" cy="285600"/>
          </a:xfrm>
          <a:prstGeom prst="straightConnector1">
            <a:avLst/>
          </a:prstGeom>
          <a:noFill/>
          <a:ln w="19050" cap="flat" cmpd="sng">
            <a:solidFill>
              <a:srgbClr val="845AD9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18" name="Google Shape;818;p70"/>
          <p:cNvSpPr txBox="1"/>
          <p:nvPr/>
        </p:nvSpPr>
        <p:spPr>
          <a:xfrm>
            <a:off x="5123513" y="3899075"/>
            <a:ext cx="1068900" cy="61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auxiliary verb</a:t>
            </a:r>
            <a:endParaRPr sz="1800" b="1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20" name="Google Shape;820;p70"/>
          <p:cNvSpPr txBox="1"/>
          <p:nvPr/>
        </p:nvSpPr>
        <p:spPr>
          <a:xfrm>
            <a:off x="6797913" y="3899075"/>
            <a:ext cx="1068900" cy="61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main </a:t>
            </a:r>
            <a:r>
              <a:rPr lang="en-GB" sz="18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verb</a:t>
            </a:r>
            <a:endParaRPr sz="1800" b="1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5" name="Google Shape;825;p71"/>
          <p:cNvGraphicFramePr>
            <a:graphicFrameLocks noGrp="1"/>
          </p:cNvGraphicFramePr>
          <p:nvPr/>
        </p:nvGraphicFramePr>
        <p:xfrm>
          <a:off x="324000" y="12530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{C5C09324-C2BF-4F1D-9F7D-9D3B8E08678B}</a:tableStyleId>
              </a:tblPr>
              <a:tblGrid>
                <a:gridCol w="28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3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77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900" b="1">
                          <a:solidFill>
                            <a:srgbClr val="000000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simple past</a:t>
                      </a:r>
                      <a:endParaRPr sz="1900" b="1">
                        <a:solidFill>
                          <a:srgbClr val="000000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900" b="1">
                          <a:solidFill>
                            <a:srgbClr val="000000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simple present</a:t>
                      </a:r>
                      <a:endParaRPr sz="1900" b="1">
                        <a:solidFill>
                          <a:srgbClr val="000000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900" b="1">
                          <a:solidFill>
                            <a:srgbClr val="000000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simple future</a:t>
                      </a:r>
                      <a:endParaRPr sz="1900" b="1">
                        <a:solidFill>
                          <a:srgbClr val="000000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45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45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26" name="Google Shape;826;p71"/>
          <p:cNvSpPr txBox="1"/>
          <p:nvPr/>
        </p:nvSpPr>
        <p:spPr>
          <a:xfrm>
            <a:off x="3289888" y="1832138"/>
            <a:ext cx="2606400" cy="3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I </a:t>
            </a:r>
            <a:r>
              <a:rPr lang="en-GB" sz="1800">
                <a:solidFill>
                  <a:schemeClr val="accent4"/>
                </a:solidFill>
                <a:latin typeface="Lexend"/>
                <a:ea typeface="Lexend"/>
                <a:cs typeface="Lexend"/>
                <a:sym typeface="Lexend"/>
              </a:rPr>
              <a:t>play 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basketball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. 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27" name="Google Shape;827;p71"/>
          <p:cNvSpPr txBox="1"/>
          <p:nvPr/>
        </p:nvSpPr>
        <p:spPr>
          <a:xfrm>
            <a:off x="324000" y="759300"/>
            <a:ext cx="7033200" cy="3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One type of tense is a </a:t>
            </a: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simple tense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. 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28" name="Google Shape;828;p7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tenses</a:t>
            </a:r>
            <a:endParaRPr/>
          </a:p>
        </p:txBody>
      </p:sp>
      <p:sp>
        <p:nvSpPr>
          <p:cNvPr id="829" name="Google Shape;829;p71"/>
          <p:cNvSpPr txBox="1">
            <a:spLocks noGrp="1"/>
          </p:cNvSpPr>
          <p:nvPr>
            <p:ph type="body" idx="1"/>
          </p:nvPr>
        </p:nvSpPr>
        <p:spPr>
          <a:xfrm>
            <a:off x="1784350" y="3057525"/>
            <a:ext cx="2027100" cy="357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 use just one </a:t>
            </a:r>
            <a:r>
              <a:rPr lang="en-GB" sz="1800" b="1"/>
              <a:t>verb </a:t>
            </a:r>
            <a:endParaRPr sz="1800" b="1"/>
          </a:p>
        </p:txBody>
      </p:sp>
      <p:sp>
        <p:nvSpPr>
          <p:cNvPr id="830" name="Google Shape;830;p71"/>
          <p:cNvSpPr txBox="1">
            <a:spLocks noGrp="1"/>
          </p:cNvSpPr>
          <p:nvPr>
            <p:ph type="body" idx="1"/>
          </p:nvPr>
        </p:nvSpPr>
        <p:spPr>
          <a:xfrm>
            <a:off x="324000" y="3601500"/>
            <a:ext cx="7885200" cy="1218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Last night, I </a:t>
            </a:r>
            <a:r>
              <a:rPr lang="en-GB" sz="1800">
                <a:solidFill>
                  <a:schemeClr val="accent4"/>
                </a:solidFill>
              </a:rPr>
              <a:t>watched </a:t>
            </a:r>
            <a:r>
              <a:rPr lang="en-GB" sz="1800"/>
              <a:t>TV and my dad </a:t>
            </a:r>
            <a:r>
              <a:rPr lang="en-GB" sz="1800">
                <a:solidFill>
                  <a:schemeClr val="accent4"/>
                </a:solidFill>
              </a:rPr>
              <a:t>peeled </a:t>
            </a:r>
            <a:r>
              <a:rPr lang="en-GB" sz="1800"/>
              <a:t>the</a:t>
            </a:r>
            <a:r>
              <a:rPr lang="en-GB" sz="1800">
                <a:solidFill>
                  <a:schemeClr val="accent4"/>
                </a:solidFill>
              </a:rPr>
              <a:t> </a:t>
            </a:r>
            <a:r>
              <a:rPr lang="en-GB" sz="1800"/>
              <a:t>vegetables.</a:t>
            </a:r>
            <a:endParaRPr sz="1800"/>
          </a:p>
          <a:p>
            <a:pPr marL="457200" lvl="0" indent="-342900" algn="l" rtl="0">
              <a:spcBef>
                <a:spcPts val="100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Most nights, I </a:t>
            </a:r>
            <a:r>
              <a:rPr lang="en-GB" sz="1800">
                <a:solidFill>
                  <a:schemeClr val="accent4"/>
                </a:solidFill>
              </a:rPr>
              <a:t>watch</a:t>
            </a:r>
            <a:r>
              <a:rPr lang="en-GB" sz="1800"/>
              <a:t> TV and my dad </a:t>
            </a:r>
            <a:r>
              <a:rPr lang="en-GB" sz="1800">
                <a:solidFill>
                  <a:schemeClr val="accent4"/>
                </a:solidFill>
              </a:rPr>
              <a:t>peels </a:t>
            </a:r>
            <a:r>
              <a:rPr lang="en-GB" sz="1800"/>
              <a:t>the vegetables. </a:t>
            </a:r>
            <a:endParaRPr sz="1800"/>
          </a:p>
          <a:p>
            <a:pPr marL="457200" lvl="0" indent="-342900" algn="l" rtl="0">
              <a:spcBef>
                <a:spcPts val="1000"/>
              </a:spcBef>
              <a:spcAft>
                <a:spcPts val="1000"/>
              </a:spcAft>
              <a:buSzPts val="1800"/>
              <a:buChar char="●"/>
            </a:pPr>
            <a:r>
              <a:rPr lang="en-GB" sz="1800"/>
              <a:t>Tonight, I </a:t>
            </a:r>
            <a:r>
              <a:rPr lang="en-GB" sz="1800">
                <a:solidFill>
                  <a:schemeClr val="accent4"/>
                </a:solidFill>
              </a:rPr>
              <a:t>will watch</a:t>
            </a:r>
            <a:r>
              <a:rPr lang="en-GB" sz="1800"/>
              <a:t> TV and my dad </a:t>
            </a:r>
            <a:r>
              <a:rPr lang="en-GB" sz="1800">
                <a:solidFill>
                  <a:schemeClr val="accent4"/>
                </a:solidFill>
              </a:rPr>
              <a:t>will peel</a:t>
            </a:r>
            <a:r>
              <a:rPr lang="en-GB" sz="1800"/>
              <a:t> the vegetables.  </a:t>
            </a:r>
            <a:endParaRPr sz="1800"/>
          </a:p>
        </p:txBody>
      </p:sp>
      <p:sp>
        <p:nvSpPr>
          <p:cNvPr id="831" name="Google Shape;831;p71"/>
          <p:cNvSpPr txBox="1"/>
          <p:nvPr/>
        </p:nvSpPr>
        <p:spPr>
          <a:xfrm>
            <a:off x="476400" y="1832160"/>
            <a:ext cx="2606400" cy="3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I </a:t>
            </a:r>
            <a:r>
              <a:rPr lang="en-GB" sz="1800">
                <a:solidFill>
                  <a:schemeClr val="accent4"/>
                </a:solidFill>
                <a:latin typeface="Lexend"/>
                <a:ea typeface="Lexend"/>
                <a:cs typeface="Lexend"/>
                <a:sym typeface="Lexend"/>
              </a:rPr>
              <a:t>played 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basketball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. 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2" name="Google Shape;832;p71"/>
          <p:cNvSpPr txBox="1"/>
          <p:nvPr/>
        </p:nvSpPr>
        <p:spPr>
          <a:xfrm>
            <a:off x="5988000" y="1832150"/>
            <a:ext cx="2721900" cy="3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I </a:t>
            </a:r>
            <a:r>
              <a:rPr lang="en-GB" sz="1800">
                <a:solidFill>
                  <a:schemeClr val="accent4"/>
                </a:solidFill>
                <a:latin typeface="Lexend"/>
                <a:ea typeface="Lexend"/>
                <a:cs typeface="Lexend"/>
                <a:sym typeface="Lexend"/>
              </a:rPr>
              <a:t>will play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basketball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3" name="Google Shape;833;p71"/>
          <p:cNvSpPr txBox="1"/>
          <p:nvPr/>
        </p:nvSpPr>
        <p:spPr>
          <a:xfrm>
            <a:off x="434225" y="2346213"/>
            <a:ext cx="2606400" cy="3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She </a:t>
            </a:r>
            <a:r>
              <a:rPr lang="en-GB" sz="1800">
                <a:solidFill>
                  <a:schemeClr val="accent4"/>
                </a:solidFill>
                <a:latin typeface="Lexend"/>
                <a:ea typeface="Lexend"/>
                <a:cs typeface="Lexend"/>
                <a:sym typeface="Lexend"/>
              </a:rPr>
              <a:t>knew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the answer. 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4" name="Google Shape;834;p71"/>
          <p:cNvSpPr txBox="1"/>
          <p:nvPr/>
        </p:nvSpPr>
        <p:spPr>
          <a:xfrm>
            <a:off x="3268800" y="2346213"/>
            <a:ext cx="2606400" cy="3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She </a:t>
            </a:r>
            <a:r>
              <a:rPr lang="en-GB" sz="1800">
                <a:solidFill>
                  <a:schemeClr val="accent4"/>
                </a:solidFill>
                <a:latin typeface="Lexend"/>
                <a:ea typeface="Lexend"/>
                <a:cs typeface="Lexend"/>
                <a:sym typeface="Lexend"/>
              </a:rPr>
              <a:t>knows 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the answer. 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5" name="Google Shape;835;p71"/>
          <p:cNvSpPr txBox="1"/>
          <p:nvPr/>
        </p:nvSpPr>
        <p:spPr>
          <a:xfrm>
            <a:off x="5988000" y="2346225"/>
            <a:ext cx="2913900" cy="3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She</a:t>
            </a:r>
            <a:r>
              <a:rPr lang="en-GB" sz="1800">
                <a:solidFill>
                  <a:schemeClr val="accent4"/>
                </a:solidFill>
                <a:latin typeface="Lexend"/>
                <a:ea typeface="Lexend"/>
                <a:cs typeface="Lexend"/>
                <a:sym typeface="Lexend"/>
              </a:rPr>
              <a:t>’ll know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the answer.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836" name="Google Shape;836;p71"/>
          <p:cNvCxnSpPr>
            <a:stCxn id="829" idx="3"/>
          </p:cNvCxnSpPr>
          <p:nvPr/>
        </p:nvCxnSpPr>
        <p:spPr>
          <a:xfrm rot="10800000" flipH="1">
            <a:off x="3811450" y="2666325"/>
            <a:ext cx="337800" cy="569700"/>
          </a:xfrm>
          <a:prstGeom prst="straightConnector1">
            <a:avLst/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37" name="Google Shape;837;p71"/>
          <p:cNvCxnSpPr/>
          <p:nvPr/>
        </p:nvCxnSpPr>
        <p:spPr>
          <a:xfrm rot="10800000">
            <a:off x="1274042" y="2666314"/>
            <a:ext cx="510300" cy="569700"/>
          </a:xfrm>
          <a:prstGeom prst="straightConnector1">
            <a:avLst/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38" name="Google Shape;838;p71"/>
          <p:cNvSpPr txBox="1">
            <a:spLocks noGrp="1"/>
          </p:cNvSpPr>
          <p:nvPr>
            <p:ph type="body" idx="1"/>
          </p:nvPr>
        </p:nvSpPr>
        <p:spPr>
          <a:xfrm>
            <a:off x="5162375" y="3057525"/>
            <a:ext cx="31551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uses an </a:t>
            </a:r>
            <a:r>
              <a:rPr lang="en-GB" sz="1800" b="1"/>
              <a:t>auxiliary verb</a:t>
            </a:r>
            <a:r>
              <a:rPr lang="en-GB" sz="1800"/>
              <a:t> ‘will’</a:t>
            </a:r>
            <a:endParaRPr sz="1800"/>
          </a:p>
        </p:txBody>
      </p:sp>
      <p:cxnSp>
        <p:nvCxnSpPr>
          <p:cNvPr id="839" name="Google Shape;839;p71"/>
          <p:cNvCxnSpPr>
            <a:stCxn id="838" idx="0"/>
          </p:cNvCxnSpPr>
          <p:nvPr/>
        </p:nvCxnSpPr>
        <p:spPr>
          <a:xfrm rot="10800000" flipH="1">
            <a:off x="6739925" y="2633325"/>
            <a:ext cx="152400" cy="424200"/>
          </a:xfrm>
          <a:prstGeom prst="straightConnector1">
            <a:avLst/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" name="Google Shape;844;p72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tenses</a:t>
            </a:r>
            <a:endParaRPr/>
          </a:p>
        </p:txBody>
      </p:sp>
      <p:sp>
        <p:nvSpPr>
          <p:cNvPr id="845" name="Google Shape;845;p72"/>
          <p:cNvSpPr txBox="1">
            <a:spLocks noGrp="1"/>
          </p:cNvSpPr>
          <p:nvPr>
            <p:ph type="subTitle" idx="1"/>
          </p:nvPr>
        </p:nvSpPr>
        <p:spPr>
          <a:xfrm>
            <a:off x="1034425" y="1587275"/>
            <a:ext cx="4556400" cy="71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As we </a:t>
            </a:r>
            <a:r>
              <a:rPr lang="en-GB" sz="1800">
                <a:solidFill>
                  <a:schemeClr val="accent4"/>
                </a:solidFill>
              </a:rPr>
              <a:t>walked </a:t>
            </a:r>
            <a:r>
              <a:rPr lang="en-GB" sz="1800"/>
              <a:t>into the dark forest, the temperature </a:t>
            </a:r>
            <a:r>
              <a:rPr lang="en-GB" sz="1800">
                <a:solidFill>
                  <a:schemeClr val="accent4"/>
                </a:solidFill>
              </a:rPr>
              <a:t>dropped </a:t>
            </a:r>
            <a:r>
              <a:rPr lang="en-GB" sz="1800"/>
              <a:t>immediately.</a:t>
            </a:r>
            <a:endParaRPr sz="1800"/>
          </a:p>
        </p:txBody>
      </p:sp>
      <p:sp>
        <p:nvSpPr>
          <p:cNvPr id="846" name="Google Shape;846;p72"/>
          <p:cNvSpPr txBox="1">
            <a:spLocks noGrp="1"/>
          </p:cNvSpPr>
          <p:nvPr>
            <p:ph type="subTitle" idx="3"/>
          </p:nvPr>
        </p:nvSpPr>
        <p:spPr>
          <a:xfrm>
            <a:off x="1034425" y="2429450"/>
            <a:ext cx="45564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Miss O’Neill, who </a:t>
            </a:r>
            <a:r>
              <a:rPr lang="en-GB" sz="1800">
                <a:solidFill>
                  <a:schemeClr val="accent4"/>
                </a:solidFill>
              </a:rPr>
              <a:t>loves </a:t>
            </a:r>
            <a:r>
              <a:rPr lang="en-GB" sz="1800"/>
              <a:t>excellent food, often </a:t>
            </a:r>
            <a:r>
              <a:rPr lang="en-GB" sz="1800">
                <a:solidFill>
                  <a:schemeClr val="accent4"/>
                </a:solidFill>
              </a:rPr>
              <a:t>visits </a:t>
            </a:r>
            <a:r>
              <a:rPr lang="en-GB" sz="1800"/>
              <a:t>our restaurant. </a:t>
            </a:r>
            <a:endParaRPr sz="1800"/>
          </a:p>
        </p:txBody>
      </p:sp>
      <p:sp>
        <p:nvSpPr>
          <p:cNvPr id="847" name="Google Shape;847;p72"/>
          <p:cNvSpPr txBox="1">
            <a:spLocks noGrp="1"/>
          </p:cNvSpPr>
          <p:nvPr>
            <p:ph type="subTitle" idx="4"/>
          </p:nvPr>
        </p:nvSpPr>
        <p:spPr>
          <a:xfrm>
            <a:off x="1034425" y="3240000"/>
            <a:ext cx="45564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Year 6 </a:t>
            </a:r>
            <a:r>
              <a:rPr lang="en-GB" sz="1800">
                <a:solidFill>
                  <a:schemeClr val="accent4"/>
                </a:solidFill>
              </a:rPr>
              <a:t>will join</a:t>
            </a:r>
            <a:r>
              <a:rPr lang="en-GB" sz="1800"/>
              <a:t> this queue and Year 5 </a:t>
            </a:r>
            <a:r>
              <a:rPr lang="en-GB" sz="1800">
                <a:solidFill>
                  <a:schemeClr val="accent4"/>
                </a:solidFill>
              </a:rPr>
              <a:t>will join</a:t>
            </a:r>
            <a:r>
              <a:rPr lang="en-GB" sz="1800"/>
              <a:t> that one. </a:t>
            </a:r>
            <a:endParaRPr sz="1800"/>
          </a:p>
        </p:txBody>
      </p:sp>
      <p:sp>
        <p:nvSpPr>
          <p:cNvPr id="848" name="Google Shape;848;p72"/>
          <p:cNvSpPr txBox="1">
            <a:spLocks noGrp="1"/>
          </p:cNvSpPr>
          <p:nvPr>
            <p:ph type="subTitle" idx="5"/>
          </p:nvPr>
        </p:nvSpPr>
        <p:spPr>
          <a:xfrm>
            <a:off x="1034425" y="4036600"/>
            <a:ext cx="4556400" cy="783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Even though I </a:t>
            </a:r>
            <a:r>
              <a:rPr lang="en-GB" sz="1800">
                <a:solidFill>
                  <a:schemeClr val="accent4"/>
                </a:solidFill>
              </a:rPr>
              <a:t>stretched </a:t>
            </a:r>
            <a:r>
              <a:rPr lang="en-GB" sz="1800"/>
              <a:t>before the match, I still </a:t>
            </a:r>
            <a:r>
              <a:rPr lang="en-GB" sz="1800">
                <a:solidFill>
                  <a:schemeClr val="accent4"/>
                </a:solidFill>
              </a:rPr>
              <a:t>pulled </a:t>
            </a:r>
            <a:r>
              <a:rPr lang="en-GB" sz="1800"/>
              <a:t>a muscle.</a:t>
            </a:r>
            <a:endParaRPr sz="1800"/>
          </a:p>
        </p:txBody>
      </p:sp>
      <p:sp>
        <p:nvSpPr>
          <p:cNvPr id="849" name="Google Shape;849;p72"/>
          <p:cNvSpPr txBox="1">
            <a:spLocks noGrp="1"/>
          </p:cNvSpPr>
          <p:nvPr>
            <p:ph type="subTitle" idx="1"/>
          </p:nvPr>
        </p:nvSpPr>
        <p:spPr>
          <a:xfrm>
            <a:off x="6004300" y="1723527"/>
            <a:ext cx="2551500" cy="312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>
                <a:latin typeface="Kalam"/>
                <a:ea typeface="Kalam"/>
                <a:cs typeface="Kalam"/>
                <a:sym typeface="Kalam"/>
              </a:rPr>
              <a:t>simple past tense</a:t>
            </a:r>
            <a:endParaRPr sz="18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850" name="Google Shape;850;p72"/>
          <p:cNvSpPr txBox="1">
            <a:spLocks noGrp="1"/>
          </p:cNvSpPr>
          <p:nvPr>
            <p:ph type="subTitle" idx="3"/>
          </p:nvPr>
        </p:nvSpPr>
        <p:spPr>
          <a:xfrm>
            <a:off x="6004300" y="2547243"/>
            <a:ext cx="2551500" cy="312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>
                <a:latin typeface="Kalam"/>
                <a:ea typeface="Kalam"/>
                <a:cs typeface="Kalam"/>
                <a:sym typeface="Kalam"/>
              </a:rPr>
              <a:t>simple present tense</a:t>
            </a:r>
            <a:endParaRPr sz="18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851" name="Google Shape;851;p72"/>
          <p:cNvSpPr txBox="1">
            <a:spLocks noGrp="1"/>
          </p:cNvSpPr>
          <p:nvPr>
            <p:ph type="subTitle" idx="4"/>
          </p:nvPr>
        </p:nvSpPr>
        <p:spPr>
          <a:xfrm>
            <a:off x="6004300" y="3333085"/>
            <a:ext cx="2551500" cy="312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>
                <a:latin typeface="Kalam"/>
                <a:ea typeface="Kalam"/>
                <a:cs typeface="Kalam"/>
                <a:sym typeface="Kalam"/>
              </a:rPr>
              <a:t>simple future tense</a:t>
            </a:r>
            <a:endParaRPr sz="18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852" name="Google Shape;852;p72"/>
          <p:cNvSpPr txBox="1">
            <a:spLocks noGrp="1"/>
          </p:cNvSpPr>
          <p:nvPr>
            <p:ph type="subTitle" idx="5"/>
          </p:nvPr>
        </p:nvSpPr>
        <p:spPr>
          <a:xfrm>
            <a:off x="6004300" y="4164000"/>
            <a:ext cx="2551500" cy="312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>
                <a:latin typeface="Kalam"/>
                <a:ea typeface="Kalam"/>
                <a:cs typeface="Kalam"/>
                <a:sym typeface="Kalam"/>
              </a:rPr>
              <a:t>simple past tense</a:t>
            </a:r>
            <a:endParaRPr sz="18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853" name="Google Shape;853;p72"/>
          <p:cNvSpPr txBox="1">
            <a:spLocks noGrp="1"/>
          </p:cNvSpPr>
          <p:nvPr>
            <p:ph type="title"/>
          </p:nvPr>
        </p:nvSpPr>
        <p:spPr>
          <a:xfrm>
            <a:off x="324000" y="724200"/>
            <a:ext cx="6846900" cy="71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/>
              <a:t>Decide whether each sentence is written in the </a:t>
            </a:r>
            <a:r>
              <a:rPr lang="en-GB" sz="2000" b="1"/>
              <a:t>simple past</a:t>
            </a:r>
            <a:r>
              <a:rPr lang="en-GB" sz="2000"/>
              <a:t>, </a:t>
            </a:r>
            <a:r>
              <a:rPr lang="en-GB" sz="2000" b="1"/>
              <a:t>simple present</a:t>
            </a:r>
            <a:r>
              <a:rPr lang="en-GB" sz="2000"/>
              <a:t> or </a:t>
            </a:r>
            <a:r>
              <a:rPr lang="en-GB" sz="2000" b="1"/>
              <a:t>simple future tense</a:t>
            </a:r>
            <a:r>
              <a:rPr lang="en-GB" sz="2000"/>
              <a:t>. </a:t>
            </a:r>
            <a:endParaRPr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8" name="Google Shape;858;p73"/>
          <p:cNvSpPr txBox="1">
            <a:spLocks noGrp="1"/>
          </p:cNvSpPr>
          <p:nvPr>
            <p:ph type="body" idx="1"/>
          </p:nvPr>
        </p:nvSpPr>
        <p:spPr>
          <a:xfrm>
            <a:off x="354125" y="1954536"/>
            <a:ext cx="3539700" cy="1792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556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2000"/>
              <a:buChar char="●"/>
            </a:pPr>
            <a:r>
              <a:rPr lang="en-GB" sz="2000"/>
              <a:t>My shoulder </a:t>
            </a:r>
            <a:r>
              <a:rPr lang="en-GB" sz="2000">
                <a:solidFill>
                  <a:schemeClr val="accent4"/>
                </a:solidFill>
              </a:rPr>
              <a:t>was aching</a:t>
            </a:r>
            <a:r>
              <a:rPr lang="en-GB" sz="2000"/>
              <a:t>. </a:t>
            </a:r>
            <a:endParaRPr sz="2000"/>
          </a:p>
          <a:p>
            <a:pPr marL="457200" lvl="0" indent="-355600" algn="l" rtl="0">
              <a:lnSpc>
                <a:spcPct val="100000"/>
              </a:lnSpc>
              <a:spcBef>
                <a:spcPts val="4000"/>
              </a:spcBef>
              <a:spcAft>
                <a:spcPct val="0"/>
              </a:spcAft>
              <a:buSzPts val="2000"/>
              <a:buChar char="●"/>
            </a:pPr>
            <a:r>
              <a:rPr lang="en-GB" sz="2000"/>
              <a:t>His stomach </a:t>
            </a:r>
            <a:r>
              <a:rPr lang="en-GB" sz="2000">
                <a:solidFill>
                  <a:schemeClr val="accent4"/>
                </a:solidFill>
              </a:rPr>
              <a:t>is hurting</a:t>
            </a:r>
            <a:r>
              <a:rPr lang="en-GB" sz="2000"/>
              <a:t>. </a:t>
            </a:r>
            <a:endParaRPr sz="2000"/>
          </a:p>
          <a:p>
            <a:pPr marL="457200" lvl="0" indent="-355600" algn="l" rtl="0">
              <a:lnSpc>
                <a:spcPct val="100000"/>
              </a:lnSpc>
              <a:spcBef>
                <a:spcPts val="3500"/>
              </a:spcBef>
              <a:spcAft>
                <a:spcPts val="4000"/>
              </a:spcAft>
              <a:buSzPts val="2000"/>
              <a:buChar char="●"/>
            </a:pPr>
            <a:r>
              <a:rPr lang="en-GB" sz="2000"/>
              <a:t>A bruise </a:t>
            </a:r>
            <a:r>
              <a:rPr lang="en-GB" sz="2000">
                <a:solidFill>
                  <a:schemeClr val="accent4"/>
                </a:solidFill>
              </a:rPr>
              <a:t>will be forming</a:t>
            </a:r>
            <a:r>
              <a:rPr lang="en-GB" sz="2000"/>
              <a:t>.</a:t>
            </a:r>
            <a:endParaRPr sz="2000"/>
          </a:p>
        </p:txBody>
      </p:sp>
      <p:sp>
        <p:nvSpPr>
          <p:cNvPr id="859" name="Google Shape;859;p73"/>
          <p:cNvSpPr txBox="1">
            <a:spLocks noGrp="1"/>
          </p:cNvSpPr>
          <p:nvPr>
            <p:ph type="body" idx="1"/>
          </p:nvPr>
        </p:nvSpPr>
        <p:spPr>
          <a:xfrm>
            <a:off x="324000" y="1165325"/>
            <a:ext cx="8496000" cy="579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The </a:t>
            </a:r>
            <a:r>
              <a:rPr lang="en-GB" sz="1800" b="1"/>
              <a:t>progressive tenses</a:t>
            </a:r>
            <a:r>
              <a:rPr lang="en-GB" sz="1800"/>
              <a:t> help to show actions that are ongoing over a period of time.</a:t>
            </a:r>
            <a:endParaRPr sz="1800"/>
          </a:p>
        </p:txBody>
      </p:sp>
      <p:sp>
        <p:nvSpPr>
          <p:cNvPr id="860" name="Google Shape;860;p7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tenses</a:t>
            </a:r>
            <a:endParaRPr/>
          </a:p>
        </p:txBody>
      </p:sp>
      <p:sp>
        <p:nvSpPr>
          <p:cNvPr id="861" name="Google Shape;861;p73"/>
          <p:cNvSpPr/>
          <p:nvPr/>
        </p:nvSpPr>
        <p:spPr>
          <a:xfrm>
            <a:off x="2907325" y="1954414"/>
            <a:ext cx="946800" cy="3348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62" name="Google Shape;862;p73"/>
          <p:cNvSpPr txBox="1"/>
          <p:nvPr/>
        </p:nvSpPr>
        <p:spPr>
          <a:xfrm>
            <a:off x="4407562" y="2094900"/>
            <a:ext cx="1812300" cy="57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auxiliary verb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from ‘to be’</a:t>
            </a:r>
            <a:endParaRPr sz="1800" b="1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63" name="Google Shape;863;p73"/>
          <p:cNvSpPr txBox="1"/>
          <p:nvPr/>
        </p:nvSpPr>
        <p:spPr>
          <a:xfrm>
            <a:off x="4427088" y="3191725"/>
            <a:ext cx="1792800" cy="61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-ing form of 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main </a:t>
            </a:r>
            <a:r>
              <a:rPr lang="en-GB" sz="18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verb</a:t>
            </a:r>
            <a:endParaRPr sz="1800" b="1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64" name="Google Shape;864;p73"/>
          <p:cNvSpPr txBox="1">
            <a:spLocks noGrp="1"/>
          </p:cNvSpPr>
          <p:nvPr>
            <p:ph type="body" idx="1"/>
          </p:nvPr>
        </p:nvSpPr>
        <p:spPr>
          <a:xfrm>
            <a:off x="324000" y="415620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We form each </a:t>
            </a:r>
            <a:r>
              <a:rPr lang="en-GB" sz="1800" b="1"/>
              <a:t>progressive tense</a:t>
            </a:r>
            <a:r>
              <a:rPr lang="en-GB" sz="1800"/>
              <a:t> using an </a:t>
            </a:r>
            <a:r>
              <a:rPr lang="en-GB" sz="1800" b="1"/>
              <a:t>auxiliary verb </a:t>
            </a:r>
            <a:r>
              <a:rPr lang="en-GB" sz="1800"/>
              <a:t>from the </a:t>
            </a:r>
            <a:r>
              <a:rPr lang="en-GB" sz="1800" b="1"/>
              <a:t>verb </a:t>
            </a:r>
            <a:r>
              <a:rPr lang="en-GB" sz="1800"/>
              <a:t>‘to be’ along with the form of the main </a:t>
            </a:r>
            <a:r>
              <a:rPr lang="en-GB" sz="1800" b="1"/>
              <a:t>verb</a:t>
            </a:r>
            <a:r>
              <a:rPr lang="en-GB" sz="1800"/>
              <a:t> with an -ing </a:t>
            </a:r>
            <a:r>
              <a:rPr lang="en-GB" sz="1800" b="1"/>
              <a:t>suffix</a:t>
            </a:r>
            <a:r>
              <a:rPr lang="en-GB" sz="1800"/>
              <a:t>.</a:t>
            </a:r>
            <a:endParaRPr sz="1800"/>
          </a:p>
        </p:txBody>
      </p:sp>
      <p:sp>
        <p:nvSpPr>
          <p:cNvPr id="865" name="Google Shape;865;p73"/>
          <p:cNvSpPr/>
          <p:nvPr/>
        </p:nvSpPr>
        <p:spPr>
          <a:xfrm>
            <a:off x="2360426" y="1952625"/>
            <a:ext cx="522300" cy="3348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66" name="Google Shape;866;p73"/>
          <p:cNvSpPr txBox="1">
            <a:spLocks noGrp="1"/>
          </p:cNvSpPr>
          <p:nvPr>
            <p:ph type="body" idx="1"/>
          </p:nvPr>
        </p:nvSpPr>
        <p:spPr>
          <a:xfrm>
            <a:off x="354125" y="745202"/>
            <a:ext cx="6559800" cy="33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Another type of tense is a </a:t>
            </a:r>
            <a:r>
              <a:rPr lang="en-GB" sz="1800" b="1"/>
              <a:t>progressive tense</a:t>
            </a:r>
            <a:r>
              <a:rPr lang="en-GB" sz="1800"/>
              <a:t>. </a:t>
            </a:r>
            <a:endParaRPr sz="1800"/>
          </a:p>
        </p:txBody>
      </p:sp>
      <p:sp>
        <p:nvSpPr>
          <p:cNvPr id="867" name="Google Shape;867;p73"/>
          <p:cNvSpPr/>
          <p:nvPr/>
        </p:nvSpPr>
        <p:spPr>
          <a:xfrm>
            <a:off x="2360437" y="2756708"/>
            <a:ext cx="256500" cy="3348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68" name="Google Shape;868;p73"/>
          <p:cNvSpPr/>
          <p:nvPr/>
        </p:nvSpPr>
        <p:spPr>
          <a:xfrm>
            <a:off x="1862050" y="3529312"/>
            <a:ext cx="837300" cy="3348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69" name="Google Shape;869;p73"/>
          <p:cNvSpPr/>
          <p:nvPr/>
        </p:nvSpPr>
        <p:spPr>
          <a:xfrm>
            <a:off x="2641651" y="2762218"/>
            <a:ext cx="997200" cy="3348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70" name="Google Shape;870;p73"/>
          <p:cNvSpPr/>
          <p:nvPr/>
        </p:nvSpPr>
        <p:spPr>
          <a:xfrm>
            <a:off x="2715826" y="3527524"/>
            <a:ext cx="1079100" cy="3348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71" name="Google Shape;871;p73"/>
          <p:cNvSpPr/>
          <p:nvPr/>
        </p:nvSpPr>
        <p:spPr>
          <a:xfrm>
            <a:off x="5146338" y="2749025"/>
            <a:ext cx="354300" cy="334800"/>
          </a:xfrm>
          <a:prstGeom prst="mathPlus">
            <a:avLst>
              <a:gd name="adj1" fmla="val 23520"/>
            </a:avLst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2" name="Google Shape;872;p73"/>
          <p:cNvSpPr/>
          <p:nvPr/>
        </p:nvSpPr>
        <p:spPr>
          <a:xfrm>
            <a:off x="6753175" y="1890025"/>
            <a:ext cx="2043000" cy="19215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3" name="Google Shape;873;p73"/>
          <p:cNvSpPr txBox="1"/>
          <p:nvPr/>
        </p:nvSpPr>
        <p:spPr>
          <a:xfrm>
            <a:off x="6852075" y="1966000"/>
            <a:ext cx="755700" cy="183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am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ctr" rtl="0">
              <a:spcBef>
                <a:spcPts val="70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are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ctr" rtl="0">
              <a:spcBef>
                <a:spcPts val="70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is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ctr" rtl="0">
              <a:spcBef>
                <a:spcPts val="70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aren’t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ctr" rtl="0">
              <a:spcBef>
                <a:spcPts val="70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isn’t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ctr" rtl="0">
              <a:spcBef>
                <a:spcPts val="700"/>
              </a:spcBef>
              <a:spcAft>
                <a:spcPts val="7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4" name="Google Shape;874;p73"/>
          <p:cNvSpPr txBox="1"/>
          <p:nvPr/>
        </p:nvSpPr>
        <p:spPr>
          <a:xfrm>
            <a:off x="7607775" y="1966886"/>
            <a:ext cx="1036500" cy="16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will be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ctr" rtl="0">
              <a:spcBef>
                <a:spcPts val="70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won’t be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ctr" rtl="0">
              <a:spcBef>
                <a:spcPts val="70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was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ctr" rtl="0">
              <a:spcBef>
                <a:spcPts val="70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were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ctr" rtl="0">
              <a:spcBef>
                <a:spcPts val="700"/>
              </a:spcBef>
              <a:spcAft>
                <a:spcPts val="7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weren’t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875" name="Google Shape;875;p73"/>
          <p:cNvCxnSpPr>
            <a:stCxn id="872" idx="1"/>
            <a:endCxn id="862" idx="3"/>
          </p:cNvCxnSpPr>
          <p:nvPr/>
        </p:nvCxnSpPr>
        <p:spPr>
          <a:xfrm rot="10800000">
            <a:off x="6219775" y="2384875"/>
            <a:ext cx="533400" cy="465900"/>
          </a:xfrm>
          <a:prstGeom prst="straightConnector1">
            <a:avLst/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" name="Google Shape;880;p74"/>
          <p:cNvSpPr txBox="1">
            <a:spLocks noGrp="1"/>
          </p:cNvSpPr>
          <p:nvPr>
            <p:ph type="title"/>
          </p:nvPr>
        </p:nvSpPr>
        <p:spPr>
          <a:xfrm>
            <a:off x="324000" y="748781"/>
            <a:ext cx="8179200" cy="731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Tick all the sentences that are in a </a:t>
            </a:r>
            <a:r>
              <a:rPr lang="en-GB" b="1"/>
              <a:t>progressive tense</a:t>
            </a:r>
            <a:r>
              <a:rPr lang="en-GB"/>
              <a:t> and explain how you know. </a:t>
            </a:r>
            <a:endParaRPr/>
          </a:p>
        </p:txBody>
      </p:sp>
      <p:sp>
        <p:nvSpPr>
          <p:cNvPr id="881" name="Google Shape;881;p74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tenses</a:t>
            </a:r>
            <a:endParaRPr/>
          </a:p>
        </p:txBody>
      </p:sp>
      <p:sp>
        <p:nvSpPr>
          <p:cNvPr id="882" name="Google Shape;882;p74"/>
          <p:cNvSpPr txBox="1">
            <a:spLocks noGrp="1"/>
          </p:cNvSpPr>
          <p:nvPr>
            <p:ph type="subTitle" idx="1"/>
          </p:nvPr>
        </p:nvSpPr>
        <p:spPr>
          <a:xfrm>
            <a:off x="1034425" y="1764450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I love taking part in this competition. </a:t>
            </a:r>
            <a:endParaRPr/>
          </a:p>
        </p:txBody>
      </p:sp>
      <p:sp>
        <p:nvSpPr>
          <p:cNvPr id="883" name="Google Shape;883;p74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She was taking part in the competition.</a:t>
            </a:r>
            <a:endParaRPr/>
          </a:p>
        </p:txBody>
      </p:sp>
      <p:sp>
        <p:nvSpPr>
          <p:cNvPr id="884" name="Google Shape;884;p74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They will be taking part in the competition. </a:t>
            </a:r>
            <a:endParaRPr/>
          </a:p>
        </p:txBody>
      </p:sp>
      <p:pic>
        <p:nvPicPr>
          <p:cNvPr id="885" name="Google Shape;885;p7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03032" y="2755114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6" name="Google Shape;886;p7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03032" y="1837767"/>
            <a:ext cx="396000" cy="419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7" name="Google Shape;887;p7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03032" y="3671814"/>
            <a:ext cx="396000" cy="419100"/>
          </a:xfrm>
          <a:prstGeom prst="rect">
            <a:avLst/>
          </a:prstGeom>
          <a:noFill/>
          <a:ln>
            <a:noFill/>
          </a:ln>
        </p:spPr>
      </p:pic>
      <p:sp>
        <p:nvSpPr>
          <p:cNvPr id="888" name="Google Shape;888;p74"/>
          <p:cNvSpPr txBox="1">
            <a:spLocks noGrp="1"/>
          </p:cNvSpPr>
          <p:nvPr>
            <p:ph type="body" idx="4294967295"/>
          </p:nvPr>
        </p:nvSpPr>
        <p:spPr>
          <a:xfrm>
            <a:off x="1034700" y="2160000"/>
            <a:ext cx="6570600" cy="33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no </a:t>
            </a: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auxiliary verb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 based on ‘to be’</a:t>
            </a: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 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- simple present tense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889" name="Google Shape;889;p74"/>
          <p:cNvSpPr/>
          <p:nvPr/>
        </p:nvSpPr>
        <p:spPr>
          <a:xfrm>
            <a:off x="1579575" y="2821400"/>
            <a:ext cx="620100" cy="3348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90" name="Google Shape;890;p74"/>
          <p:cNvSpPr txBox="1">
            <a:spLocks noGrp="1"/>
          </p:cNvSpPr>
          <p:nvPr>
            <p:ph type="body" idx="4294967295"/>
          </p:nvPr>
        </p:nvSpPr>
        <p:spPr>
          <a:xfrm>
            <a:off x="1043700" y="3240000"/>
            <a:ext cx="4651800" cy="33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auxiliary verb 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based on ‘to be’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891" name="Google Shape;891;p74"/>
          <p:cNvSpPr txBox="1">
            <a:spLocks noGrp="1"/>
          </p:cNvSpPr>
          <p:nvPr>
            <p:ph type="body" idx="4294967295"/>
          </p:nvPr>
        </p:nvSpPr>
        <p:spPr>
          <a:xfrm>
            <a:off x="1043700" y="4188350"/>
            <a:ext cx="4651800" cy="33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auxiliary verb 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based on ‘to be’</a:t>
            </a:r>
            <a:endParaRPr sz="2000">
              <a:latin typeface="Kalam"/>
              <a:ea typeface="Kalam"/>
              <a:cs typeface="Kalam"/>
              <a:sym typeface="Kalam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892" name="Google Shape;892;p74"/>
          <p:cNvSpPr/>
          <p:nvPr/>
        </p:nvSpPr>
        <p:spPr>
          <a:xfrm>
            <a:off x="1731975" y="3761875"/>
            <a:ext cx="928800" cy="3348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7" name="Google Shape;897;p75"/>
          <p:cNvSpPr txBox="1">
            <a:spLocks noGrp="1"/>
          </p:cNvSpPr>
          <p:nvPr>
            <p:ph type="subTitle" idx="1"/>
          </p:nvPr>
        </p:nvSpPr>
        <p:spPr>
          <a:xfrm>
            <a:off x="1034425" y="1741207"/>
            <a:ext cx="7785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You are embarrassing me.</a:t>
            </a:r>
            <a:endParaRPr sz="2000"/>
          </a:p>
        </p:txBody>
      </p:sp>
      <p:sp>
        <p:nvSpPr>
          <p:cNvPr id="898" name="Google Shape;898;p75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tenses</a:t>
            </a:r>
            <a:endParaRPr/>
          </a:p>
        </p:txBody>
      </p:sp>
      <p:sp>
        <p:nvSpPr>
          <p:cNvPr id="899" name="Google Shape;899;p75"/>
          <p:cNvSpPr txBox="1">
            <a:spLocks noGrp="1"/>
          </p:cNvSpPr>
          <p:nvPr>
            <p:ph type="subTitle" idx="3"/>
          </p:nvPr>
        </p:nvSpPr>
        <p:spPr>
          <a:xfrm>
            <a:off x="1034425" y="2500325"/>
            <a:ext cx="7785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They will be searching for bargains in the shops today.</a:t>
            </a:r>
            <a:endParaRPr sz="2000"/>
          </a:p>
        </p:txBody>
      </p:sp>
      <p:sp>
        <p:nvSpPr>
          <p:cNvPr id="900" name="Google Shape;900;p75"/>
          <p:cNvSpPr txBox="1">
            <a:spLocks noGrp="1"/>
          </p:cNvSpPr>
          <p:nvPr>
            <p:ph type="subTitle" idx="4"/>
          </p:nvPr>
        </p:nvSpPr>
        <p:spPr>
          <a:xfrm>
            <a:off x="1034425" y="3325353"/>
            <a:ext cx="7785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Laura was persuading Miss O’Neill to let us go outside.</a:t>
            </a:r>
            <a:endParaRPr sz="2000"/>
          </a:p>
        </p:txBody>
      </p:sp>
      <p:sp>
        <p:nvSpPr>
          <p:cNvPr id="901" name="Google Shape;901;p75"/>
          <p:cNvSpPr txBox="1">
            <a:spLocks noGrp="1"/>
          </p:cNvSpPr>
          <p:nvPr>
            <p:ph type="title"/>
          </p:nvPr>
        </p:nvSpPr>
        <p:spPr>
          <a:xfrm>
            <a:off x="324000" y="810000"/>
            <a:ext cx="71850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900"/>
              <a:t>Find the </a:t>
            </a:r>
            <a:r>
              <a:rPr lang="en-GB" sz="1900" b="1"/>
              <a:t>auxiliary verbs</a:t>
            </a:r>
            <a:r>
              <a:rPr lang="en-GB" sz="1900"/>
              <a:t> based on ‘to be’ and the -ing </a:t>
            </a:r>
            <a:r>
              <a:rPr lang="en-GB" sz="1900" b="1"/>
              <a:t>verbs </a:t>
            </a:r>
            <a:r>
              <a:rPr lang="en-GB" sz="1900"/>
              <a:t>in each of these </a:t>
            </a:r>
            <a:r>
              <a:rPr lang="en-GB" sz="1900" b="1"/>
              <a:t>progressive tense</a:t>
            </a:r>
            <a:r>
              <a:rPr lang="en-GB" sz="1900"/>
              <a:t> sentences. </a:t>
            </a:r>
            <a:endParaRPr sz="1900"/>
          </a:p>
        </p:txBody>
      </p:sp>
      <p:sp>
        <p:nvSpPr>
          <p:cNvPr id="902" name="Google Shape;902;p75"/>
          <p:cNvSpPr/>
          <p:nvPr/>
        </p:nvSpPr>
        <p:spPr>
          <a:xfrm>
            <a:off x="1548153" y="1749438"/>
            <a:ext cx="4425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03" name="Google Shape;903;p75"/>
          <p:cNvSpPr/>
          <p:nvPr/>
        </p:nvSpPr>
        <p:spPr>
          <a:xfrm>
            <a:off x="2015375" y="1749450"/>
            <a:ext cx="17607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04" name="Google Shape;904;p75"/>
          <p:cNvSpPr txBox="1">
            <a:spLocks noGrp="1"/>
          </p:cNvSpPr>
          <p:nvPr>
            <p:ph type="subTitle" idx="5"/>
          </p:nvPr>
        </p:nvSpPr>
        <p:spPr>
          <a:xfrm>
            <a:off x="1034425" y="4128048"/>
            <a:ext cx="7785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We aren’t guaranteeing your safety. </a:t>
            </a:r>
            <a:endParaRPr sz="2000"/>
          </a:p>
        </p:txBody>
      </p:sp>
      <p:sp>
        <p:nvSpPr>
          <p:cNvPr id="905" name="Google Shape;905;p75"/>
          <p:cNvSpPr/>
          <p:nvPr/>
        </p:nvSpPr>
        <p:spPr>
          <a:xfrm>
            <a:off x="1660084" y="2500325"/>
            <a:ext cx="8301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06" name="Google Shape;906;p75"/>
          <p:cNvSpPr/>
          <p:nvPr/>
        </p:nvSpPr>
        <p:spPr>
          <a:xfrm>
            <a:off x="1795998" y="3338914"/>
            <a:ext cx="5325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07" name="Google Shape;907;p75"/>
          <p:cNvSpPr/>
          <p:nvPr/>
        </p:nvSpPr>
        <p:spPr>
          <a:xfrm>
            <a:off x="1470187" y="4125648"/>
            <a:ext cx="755400" cy="3600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08" name="Google Shape;908;p75"/>
          <p:cNvSpPr/>
          <p:nvPr/>
        </p:nvSpPr>
        <p:spPr>
          <a:xfrm>
            <a:off x="2513964" y="2504449"/>
            <a:ext cx="12867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09" name="Google Shape;909;p75"/>
          <p:cNvSpPr/>
          <p:nvPr/>
        </p:nvSpPr>
        <p:spPr>
          <a:xfrm>
            <a:off x="2353201" y="3332726"/>
            <a:ext cx="14394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10" name="Google Shape;910;p75"/>
          <p:cNvSpPr/>
          <p:nvPr/>
        </p:nvSpPr>
        <p:spPr>
          <a:xfrm>
            <a:off x="2258539" y="4125650"/>
            <a:ext cx="1725900" cy="3600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11" name="Google Shape;911;p75"/>
          <p:cNvSpPr/>
          <p:nvPr/>
        </p:nvSpPr>
        <p:spPr>
          <a:xfrm>
            <a:off x="6126264" y="809999"/>
            <a:ext cx="12867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12" name="Google Shape;912;p75"/>
          <p:cNvSpPr/>
          <p:nvPr/>
        </p:nvSpPr>
        <p:spPr>
          <a:xfrm>
            <a:off x="1305114" y="801762"/>
            <a:ext cx="19296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7" name="Google Shape;917;p76"/>
          <p:cNvSpPr txBox="1">
            <a:spLocks noGrp="1"/>
          </p:cNvSpPr>
          <p:nvPr>
            <p:ph type="body" idx="1"/>
          </p:nvPr>
        </p:nvSpPr>
        <p:spPr>
          <a:xfrm>
            <a:off x="324000" y="2730185"/>
            <a:ext cx="4248000" cy="31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I am </a:t>
            </a:r>
            <a:r>
              <a:rPr lang="en-GB" sz="2000">
                <a:solidFill>
                  <a:schemeClr val="accent4"/>
                </a:solidFill>
              </a:rPr>
              <a:t>queuing </a:t>
            </a:r>
            <a:r>
              <a:rPr lang="en-GB" sz="2000"/>
              <a:t>outside. </a:t>
            </a:r>
            <a:endParaRPr sz="2000"/>
          </a:p>
        </p:txBody>
      </p:sp>
      <p:sp>
        <p:nvSpPr>
          <p:cNvPr id="918" name="Google Shape;918;p76"/>
          <p:cNvSpPr txBox="1">
            <a:spLocks noGrp="1"/>
          </p:cNvSpPr>
          <p:nvPr>
            <p:ph type="body" idx="1"/>
          </p:nvPr>
        </p:nvSpPr>
        <p:spPr>
          <a:xfrm>
            <a:off x="324000" y="3237485"/>
            <a:ext cx="4319400" cy="31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It isn’t </a:t>
            </a:r>
            <a:r>
              <a:rPr lang="en-GB" sz="2000">
                <a:solidFill>
                  <a:schemeClr val="accent4"/>
                </a:solidFill>
              </a:rPr>
              <a:t>occupying </a:t>
            </a:r>
            <a:r>
              <a:rPr lang="en-GB" sz="2000"/>
              <a:t>much space. </a:t>
            </a:r>
            <a:endParaRPr sz="2000"/>
          </a:p>
        </p:txBody>
      </p:sp>
      <p:sp>
        <p:nvSpPr>
          <p:cNvPr id="919" name="Google Shape;919;p76"/>
          <p:cNvSpPr txBox="1">
            <a:spLocks noGrp="1"/>
          </p:cNvSpPr>
          <p:nvPr>
            <p:ph type="body" idx="1"/>
          </p:nvPr>
        </p:nvSpPr>
        <p:spPr>
          <a:xfrm>
            <a:off x="324000" y="2082422"/>
            <a:ext cx="4319400" cy="36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Lucas wasn’t </a:t>
            </a:r>
            <a:r>
              <a:rPr lang="en-GB" sz="2000">
                <a:solidFill>
                  <a:schemeClr val="accent4"/>
                </a:solidFill>
              </a:rPr>
              <a:t>causing</a:t>
            </a:r>
            <a:r>
              <a:rPr lang="en-GB" sz="2000"/>
              <a:t> a nuisance. </a:t>
            </a:r>
            <a:endParaRPr sz="2000"/>
          </a:p>
        </p:txBody>
      </p:sp>
      <p:sp>
        <p:nvSpPr>
          <p:cNvPr id="920" name="Google Shape;920;p76"/>
          <p:cNvSpPr txBox="1">
            <a:spLocks noGrp="1"/>
          </p:cNvSpPr>
          <p:nvPr>
            <p:ph type="body" idx="1"/>
          </p:nvPr>
        </p:nvSpPr>
        <p:spPr>
          <a:xfrm>
            <a:off x="324000" y="4419547"/>
            <a:ext cx="5558400" cy="31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I won’t be </a:t>
            </a:r>
            <a:r>
              <a:rPr lang="en-GB" sz="2000">
                <a:solidFill>
                  <a:schemeClr val="accent4"/>
                </a:solidFill>
              </a:rPr>
              <a:t>allowing </a:t>
            </a:r>
            <a:r>
              <a:rPr lang="en-GB" sz="2000"/>
              <a:t>you to go outside today.</a:t>
            </a:r>
            <a:endParaRPr sz="2000"/>
          </a:p>
        </p:txBody>
      </p:sp>
      <p:sp>
        <p:nvSpPr>
          <p:cNvPr id="921" name="Google Shape;921;p76"/>
          <p:cNvSpPr txBox="1">
            <a:spLocks noGrp="1"/>
          </p:cNvSpPr>
          <p:nvPr>
            <p:ph type="body" idx="1"/>
          </p:nvPr>
        </p:nvSpPr>
        <p:spPr>
          <a:xfrm>
            <a:off x="324000" y="3912247"/>
            <a:ext cx="4871400" cy="31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Mr Martinez will be </a:t>
            </a:r>
            <a:r>
              <a:rPr lang="en-GB" sz="2000">
                <a:solidFill>
                  <a:schemeClr val="accent4"/>
                </a:solidFill>
              </a:rPr>
              <a:t>explaining</a:t>
            </a:r>
            <a:r>
              <a:rPr lang="en-GB" sz="2000"/>
              <a:t> the task.</a:t>
            </a:r>
            <a:endParaRPr sz="2000"/>
          </a:p>
        </p:txBody>
      </p:sp>
      <p:sp>
        <p:nvSpPr>
          <p:cNvPr id="922" name="Google Shape;922;p7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6584700" cy="70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We can tell which </a:t>
            </a:r>
            <a:r>
              <a:rPr lang="en-GB" sz="1800" b="1"/>
              <a:t>progressive tense</a:t>
            </a:r>
            <a:r>
              <a:rPr lang="en-GB" sz="1800"/>
              <a:t> a sentence is using by looking at the </a:t>
            </a:r>
            <a:r>
              <a:rPr lang="en-GB" sz="1800" b="1"/>
              <a:t>auxiliary verb,</a:t>
            </a:r>
            <a:r>
              <a:rPr lang="en-GB" sz="1800"/>
              <a:t> not the main </a:t>
            </a:r>
            <a:r>
              <a:rPr lang="en-GB" sz="1800" b="1"/>
              <a:t>verb</a:t>
            </a:r>
            <a:r>
              <a:rPr lang="en-GB" sz="1800"/>
              <a:t>. </a:t>
            </a:r>
            <a:endParaRPr sz="1800"/>
          </a:p>
        </p:txBody>
      </p:sp>
      <p:sp>
        <p:nvSpPr>
          <p:cNvPr id="923" name="Google Shape;923;p7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tenses</a:t>
            </a:r>
            <a:endParaRPr/>
          </a:p>
        </p:txBody>
      </p:sp>
      <p:sp>
        <p:nvSpPr>
          <p:cNvPr id="924" name="Google Shape;924;p76"/>
          <p:cNvSpPr txBox="1">
            <a:spLocks noGrp="1"/>
          </p:cNvSpPr>
          <p:nvPr>
            <p:ph type="body" idx="1"/>
          </p:nvPr>
        </p:nvSpPr>
        <p:spPr>
          <a:xfrm>
            <a:off x="337225" y="1558472"/>
            <a:ext cx="5558400" cy="36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Aisha and Sam were </a:t>
            </a:r>
            <a:r>
              <a:rPr lang="en-GB" sz="2000">
                <a:solidFill>
                  <a:schemeClr val="accent4"/>
                </a:solidFill>
              </a:rPr>
              <a:t>listening </a:t>
            </a:r>
            <a:r>
              <a:rPr lang="en-GB" sz="2000"/>
              <a:t>to Miss O’Neill.</a:t>
            </a:r>
            <a:endParaRPr sz="2000"/>
          </a:p>
        </p:txBody>
      </p:sp>
      <p:sp>
        <p:nvSpPr>
          <p:cNvPr id="925" name="Google Shape;925;p76"/>
          <p:cNvSpPr/>
          <p:nvPr/>
        </p:nvSpPr>
        <p:spPr>
          <a:xfrm>
            <a:off x="2232686" y="1591147"/>
            <a:ext cx="642900" cy="2688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26" name="Google Shape;926;p76"/>
          <p:cNvSpPr/>
          <p:nvPr/>
        </p:nvSpPr>
        <p:spPr>
          <a:xfrm>
            <a:off x="1100502" y="2103211"/>
            <a:ext cx="840600" cy="2688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27" name="Google Shape;927;p76"/>
          <p:cNvSpPr/>
          <p:nvPr/>
        </p:nvSpPr>
        <p:spPr>
          <a:xfrm>
            <a:off x="486217" y="2765772"/>
            <a:ext cx="452700" cy="2688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28" name="Google Shape;928;p76"/>
          <p:cNvSpPr/>
          <p:nvPr/>
        </p:nvSpPr>
        <p:spPr>
          <a:xfrm>
            <a:off x="576825" y="3225685"/>
            <a:ext cx="565500" cy="3117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29" name="Google Shape;929;p76"/>
          <p:cNvSpPr txBox="1">
            <a:spLocks noGrp="1"/>
          </p:cNvSpPr>
          <p:nvPr>
            <p:ph type="body" idx="1"/>
          </p:nvPr>
        </p:nvSpPr>
        <p:spPr>
          <a:xfrm>
            <a:off x="6429875" y="1630607"/>
            <a:ext cx="14520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>
                <a:solidFill>
                  <a:schemeClr val="accent4"/>
                </a:solidFill>
              </a:rPr>
              <a:t>progressive past</a:t>
            </a:r>
            <a:endParaRPr sz="1800" b="1">
              <a:solidFill>
                <a:schemeClr val="accent4"/>
              </a:solidFill>
            </a:endParaRPr>
          </a:p>
        </p:txBody>
      </p:sp>
      <p:sp>
        <p:nvSpPr>
          <p:cNvPr id="930" name="Google Shape;930;p76"/>
          <p:cNvSpPr txBox="1">
            <a:spLocks noGrp="1"/>
          </p:cNvSpPr>
          <p:nvPr>
            <p:ph type="body" idx="1"/>
          </p:nvPr>
        </p:nvSpPr>
        <p:spPr>
          <a:xfrm>
            <a:off x="4492675" y="2835310"/>
            <a:ext cx="19938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>
                <a:solidFill>
                  <a:schemeClr val="accent4"/>
                </a:solidFill>
              </a:rPr>
              <a:t>progressive present</a:t>
            </a:r>
            <a:endParaRPr sz="1800" b="1">
              <a:solidFill>
                <a:schemeClr val="accent4"/>
              </a:solidFill>
            </a:endParaRPr>
          </a:p>
        </p:txBody>
      </p:sp>
      <p:sp>
        <p:nvSpPr>
          <p:cNvPr id="931" name="Google Shape;931;p76"/>
          <p:cNvSpPr/>
          <p:nvPr/>
        </p:nvSpPr>
        <p:spPr>
          <a:xfrm>
            <a:off x="6068550" y="1546597"/>
            <a:ext cx="188400" cy="825300"/>
          </a:xfrm>
          <a:prstGeom prst="rightBrace">
            <a:avLst>
              <a:gd name="adj1" fmla="val 50000"/>
              <a:gd name="adj2" fmla="val 50000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2" name="Google Shape;932;p76"/>
          <p:cNvSpPr/>
          <p:nvPr/>
        </p:nvSpPr>
        <p:spPr>
          <a:xfrm>
            <a:off x="4172400" y="2763174"/>
            <a:ext cx="188400" cy="825300"/>
          </a:xfrm>
          <a:prstGeom prst="rightBrace">
            <a:avLst>
              <a:gd name="adj1" fmla="val 50000"/>
              <a:gd name="adj2" fmla="val 50000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3" name="Google Shape;933;p76"/>
          <p:cNvSpPr/>
          <p:nvPr/>
        </p:nvSpPr>
        <p:spPr>
          <a:xfrm>
            <a:off x="1845450" y="3915511"/>
            <a:ext cx="840600" cy="3117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34" name="Google Shape;934;p76"/>
          <p:cNvSpPr/>
          <p:nvPr/>
        </p:nvSpPr>
        <p:spPr>
          <a:xfrm>
            <a:off x="486225" y="4425286"/>
            <a:ext cx="1117500" cy="3117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35" name="Google Shape;935;p76"/>
          <p:cNvSpPr txBox="1">
            <a:spLocks noGrp="1"/>
          </p:cNvSpPr>
          <p:nvPr>
            <p:ph type="body" idx="1"/>
          </p:nvPr>
        </p:nvSpPr>
        <p:spPr>
          <a:xfrm>
            <a:off x="6256800" y="4068072"/>
            <a:ext cx="18042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>
                <a:solidFill>
                  <a:schemeClr val="accent4"/>
                </a:solidFill>
              </a:rPr>
              <a:t>progressive future</a:t>
            </a:r>
            <a:endParaRPr sz="1800" b="1">
              <a:solidFill>
                <a:schemeClr val="accent4"/>
              </a:solidFill>
            </a:endParaRPr>
          </a:p>
        </p:txBody>
      </p:sp>
      <p:sp>
        <p:nvSpPr>
          <p:cNvPr id="936" name="Google Shape;936;p76"/>
          <p:cNvSpPr/>
          <p:nvPr/>
        </p:nvSpPr>
        <p:spPr>
          <a:xfrm>
            <a:off x="5882400" y="3962161"/>
            <a:ext cx="188400" cy="825300"/>
          </a:xfrm>
          <a:prstGeom prst="rightBrace">
            <a:avLst>
              <a:gd name="adj1" fmla="val 50000"/>
              <a:gd name="adj2" fmla="val 50000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1" name="Google Shape;941;p77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52224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She is interrupting constantly!</a:t>
            </a:r>
            <a:endParaRPr sz="2000"/>
          </a:p>
        </p:txBody>
      </p:sp>
      <p:sp>
        <p:nvSpPr>
          <p:cNvPr id="942" name="Google Shape;942;p77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tenses</a:t>
            </a:r>
            <a:endParaRPr/>
          </a:p>
        </p:txBody>
      </p:sp>
      <p:sp>
        <p:nvSpPr>
          <p:cNvPr id="943" name="Google Shape;943;p77"/>
          <p:cNvSpPr txBox="1">
            <a:spLocks noGrp="1"/>
          </p:cNvSpPr>
          <p:nvPr>
            <p:ph type="subTitle" idx="3"/>
          </p:nvPr>
        </p:nvSpPr>
        <p:spPr>
          <a:xfrm>
            <a:off x="1034425" y="2346000"/>
            <a:ext cx="5222400" cy="71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Sofia and Jun were exaggerating, but it’s still a good story.</a:t>
            </a:r>
            <a:endParaRPr sz="2000"/>
          </a:p>
        </p:txBody>
      </p:sp>
      <p:sp>
        <p:nvSpPr>
          <p:cNvPr id="944" name="Google Shape;944;p77"/>
          <p:cNvSpPr txBox="1">
            <a:spLocks noGrp="1"/>
          </p:cNvSpPr>
          <p:nvPr>
            <p:ph type="subTitle" idx="4"/>
          </p:nvPr>
        </p:nvSpPr>
        <p:spPr>
          <a:xfrm>
            <a:off x="1034425" y="3193525"/>
            <a:ext cx="5222400" cy="45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During the residential, Miss O’Neill will be communicating with parents by text.</a:t>
            </a:r>
            <a:endParaRPr sz="2000"/>
          </a:p>
        </p:txBody>
      </p:sp>
      <p:sp>
        <p:nvSpPr>
          <p:cNvPr id="945" name="Google Shape;945;p77"/>
          <p:cNvSpPr txBox="1">
            <a:spLocks noGrp="1"/>
          </p:cNvSpPr>
          <p:nvPr>
            <p:ph type="title"/>
          </p:nvPr>
        </p:nvSpPr>
        <p:spPr>
          <a:xfrm>
            <a:off x="324000" y="810000"/>
            <a:ext cx="7046100" cy="71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900"/>
              <a:t>Decide whether each sentence is written in the </a:t>
            </a:r>
            <a:r>
              <a:rPr lang="en-GB" sz="1900" b="1"/>
              <a:t>progressive past</a:t>
            </a:r>
            <a:r>
              <a:rPr lang="en-GB" sz="1900"/>
              <a:t>, </a:t>
            </a:r>
            <a:r>
              <a:rPr lang="en-GB" sz="1900" b="1"/>
              <a:t>progressive present</a:t>
            </a:r>
            <a:r>
              <a:rPr lang="en-GB" sz="1900"/>
              <a:t> or </a:t>
            </a:r>
            <a:r>
              <a:rPr lang="en-GB" sz="1900" b="1"/>
              <a:t>progressive future tense</a:t>
            </a:r>
            <a:r>
              <a:rPr lang="en-GB" sz="1900"/>
              <a:t>.</a:t>
            </a:r>
            <a:endParaRPr sz="1900"/>
          </a:p>
        </p:txBody>
      </p:sp>
      <p:sp>
        <p:nvSpPr>
          <p:cNvPr id="946" name="Google Shape;946;p77"/>
          <p:cNvSpPr txBox="1">
            <a:spLocks noGrp="1"/>
          </p:cNvSpPr>
          <p:nvPr>
            <p:ph type="body" idx="4294967295"/>
          </p:nvPr>
        </p:nvSpPr>
        <p:spPr>
          <a:xfrm>
            <a:off x="6393800" y="2432247"/>
            <a:ext cx="1909500" cy="31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progressive past</a:t>
            </a: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947" name="Google Shape;947;p77"/>
          <p:cNvSpPr txBox="1">
            <a:spLocks noGrp="1"/>
          </p:cNvSpPr>
          <p:nvPr>
            <p:ph type="body" idx="4294967295"/>
          </p:nvPr>
        </p:nvSpPr>
        <p:spPr>
          <a:xfrm>
            <a:off x="6393800" y="1732125"/>
            <a:ext cx="2563200" cy="31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progressive present</a:t>
            </a: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948" name="Google Shape;948;p77"/>
          <p:cNvSpPr txBox="1">
            <a:spLocks noGrp="1"/>
          </p:cNvSpPr>
          <p:nvPr>
            <p:ph type="body" idx="4294967295"/>
          </p:nvPr>
        </p:nvSpPr>
        <p:spPr>
          <a:xfrm>
            <a:off x="6393800" y="3346553"/>
            <a:ext cx="2563200" cy="31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progressive future</a:t>
            </a: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949" name="Google Shape;949;p77"/>
          <p:cNvSpPr/>
          <p:nvPr/>
        </p:nvSpPr>
        <p:spPr>
          <a:xfrm>
            <a:off x="1536162" y="1676799"/>
            <a:ext cx="2568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50" name="Google Shape;950;p77"/>
          <p:cNvSpPr/>
          <p:nvPr/>
        </p:nvSpPr>
        <p:spPr>
          <a:xfrm>
            <a:off x="2778462" y="2378951"/>
            <a:ext cx="678600" cy="2709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51" name="Google Shape;951;p77"/>
          <p:cNvSpPr/>
          <p:nvPr/>
        </p:nvSpPr>
        <p:spPr>
          <a:xfrm>
            <a:off x="5296088" y="3185287"/>
            <a:ext cx="8301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52" name="Google Shape;952;p77"/>
          <p:cNvSpPr txBox="1">
            <a:spLocks noGrp="1"/>
          </p:cNvSpPr>
          <p:nvPr>
            <p:ph type="subTitle" idx="5"/>
          </p:nvPr>
        </p:nvSpPr>
        <p:spPr>
          <a:xfrm>
            <a:off x="1034425" y="4015125"/>
            <a:ext cx="4885800" cy="71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He wasn’t interfering as much as I expected.</a:t>
            </a:r>
            <a:endParaRPr sz="2000"/>
          </a:p>
        </p:txBody>
      </p:sp>
      <p:sp>
        <p:nvSpPr>
          <p:cNvPr id="953" name="Google Shape;953;p77"/>
          <p:cNvSpPr txBox="1">
            <a:spLocks noGrp="1"/>
          </p:cNvSpPr>
          <p:nvPr>
            <p:ph type="body" idx="4294967295"/>
          </p:nvPr>
        </p:nvSpPr>
        <p:spPr>
          <a:xfrm>
            <a:off x="6393800" y="4173550"/>
            <a:ext cx="2563200" cy="31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progressive past</a:t>
            </a: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954" name="Google Shape;954;p77"/>
          <p:cNvSpPr/>
          <p:nvPr/>
        </p:nvSpPr>
        <p:spPr>
          <a:xfrm>
            <a:off x="1428425" y="4015137"/>
            <a:ext cx="8301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9" name="Google Shape;959;p78"/>
          <p:cNvSpPr/>
          <p:nvPr/>
        </p:nvSpPr>
        <p:spPr>
          <a:xfrm>
            <a:off x="7051925" y="1772887"/>
            <a:ext cx="1708200" cy="26448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60" name="Google Shape;960;p78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tenses</a:t>
            </a:r>
            <a:endParaRPr/>
          </a:p>
        </p:txBody>
      </p:sp>
      <p:sp>
        <p:nvSpPr>
          <p:cNvPr id="961" name="Google Shape;961;p78"/>
          <p:cNvSpPr txBox="1">
            <a:spLocks noGrp="1"/>
          </p:cNvSpPr>
          <p:nvPr>
            <p:ph type="body" idx="1"/>
          </p:nvPr>
        </p:nvSpPr>
        <p:spPr>
          <a:xfrm>
            <a:off x="324000" y="810000"/>
            <a:ext cx="6719700" cy="291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Our final type of tense is a </a:t>
            </a:r>
            <a:r>
              <a:rPr lang="en-GB" sz="1800" b="1"/>
              <a:t>perfect tense</a:t>
            </a:r>
            <a:r>
              <a:rPr lang="en-GB" sz="1800"/>
              <a:t>. </a:t>
            </a:r>
            <a:endParaRPr sz="1800"/>
          </a:p>
        </p:txBody>
      </p:sp>
      <p:sp>
        <p:nvSpPr>
          <p:cNvPr id="962" name="Google Shape;962;p78"/>
          <p:cNvSpPr txBox="1">
            <a:spLocks noGrp="1"/>
          </p:cNvSpPr>
          <p:nvPr>
            <p:ph type="body" idx="1"/>
          </p:nvPr>
        </p:nvSpPr>
        <p:spPr>
          <a:xfrm>
            <a:off x="7178263" y="1852075"/>
            <a:ext cx="1573500" cy="246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/>
              <a:t>I </a:t>
            </a:r>
            <a:r>
              <a:rPr lang="en-GB" sz="1800">
                <a:solidFill>
                  <a:schemeClr val="accent4"/>
                </a:solidFill>
              </a:rPr>
              <a:t>have</a:t>
            </a:r>
            <a:endParaRPr sz="1800">
              <a:solidFill>
                <a:schemeClr val="accent4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1800"/>
              <a:t>she </a:t>
            </a:r>
            <a:r>
              <a:rPr lang="en-GB" sz="1800">
                <a:solidFill>
                  <a:schemeClr val="accent4"/>
                </a:solidFill>
              </a:rPr>
              <a:t>has</a:t>
            </a:r>
            <a:endParaRPr sz="1800">
              <a:solidFill>
                <a:schemeClr val="accent4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1800"/>
              <a:t>we </a:t>
            </a:r>
            <a:r>
              <a:rPr lang="en-GB" sz="1800">
                <a:solidFill>
                  <a:schemeClr val="accent4"/>
                </a:solidFill>
              </a:rPr>
              <a:t>had</a:t>
            </a:r>
            <a:endParaRPr sz="1800">
              <a:solidFill>
                <a:schemeClr val="accent4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1800"/>
              <a:t>they </a:t>
            </a:r>
            <a:r>
              <a:rPr lang="en-GB" sz="1800">
                <a:solidFill>
                  <a:schemeClr val="accent4"/>
                </a:solidFill>
              </a:rPr>
              <a:t>will have</a:t>
            </a:r>
            <a:endParaRPr sz="1800">
              <a:solidFill>
                <a:schemeClr val="accent4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1800"/>
              <a:t>you </a:t>
            </a:r>
            <a:r>
              <a:rPr lang="en-GB" sz="1800">
                <a:solidFill>
                  <a:schemeClr val="accent4"/>
                </a:solidFill>
              </a:rPr>
              <a:t>haven’t</a:t>
            </a:r>
            <a:endParaRPr sz="1800">
              <a:solidFill>
                <a:schemeClr val="accent4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1800"/>
              <a:t>he </a:t>
            </a:r>
            <a:r>
              <a:rPr lang="en-GB" sz="1800">
                <a:solidFill>
                  <a:schemeClr val="accent4"/>
                </a:solidFill>
              </a:rPr>
              <a:t>hasn’t</a:t>
            </a:r>
            <a:endParaRPr sz="1800">
              <a:solidFill>
                <a:schemeClr val="accent4"/>
              </a:solidFill>
            </a:endParaRPr>
          </a:p>
        </p:txBody>
      </p:sp>
      <p:sp>
        <p:nvSpPr>
          <p:cNvPr id="963" name="Google Shape;963;p78"/>
          <p:cNvSpPr txBox="1">
            <a:spLocks noGrp="1"/>
          </p:cNvSpPr>
          <p:nvPr>
            <p:ph type="body" idx="1"/>
          </p:nvPr>
        </p:nvSpPr>
        <p:spPr>
          <a:xfrm>
            <a:off x="324000" y="2052200"/>
            <a:ext cx="4181700" cy="262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You have persuaded me at last!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We had recognised the symbols immediately. 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You will have discovered incredible things.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2000"/>
              </a:spcBef>
              <a:spcAft>
                <a:spcPts val="2000"/>
              </a:spcAft>
              <a:buSzPts val="1800"/>
              <a:buChar char="●"/>
            </a:pPr>
            <a:r>
              <a:rPr lang="en-GB" sz="1800"/>
              <a:t>It had been a privilege to know him.</a:t>
            </a:r>
            <a:endParaRPr sz="1800"/>
          </a:p>
        </p:txBody>
      </p:sp>
      <p:sp>
        <p:nvSpPr>
          <p:cNvPr id="964" name="Google Shape;964;p78"/>
          <p:cNvSpPr/>
          <p:nvPr/>
        </p:nvSpPr>
        <p:spPr>
          <a:xfrm>
            <a:off x="1226800" y="2061124"/>
            <a:ext cx="603300" cy="2913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65" name="Google Shape;965;p78"/>
          <p:cNvSpPr/>
          <p:nvPr/>
        </p:nvSpPr>
        <p:spPr>
          <a:xfrm>
            <a:off x="1182700" y="2580913"/>
            <a:ext cx="488700" cy="2913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66" name="Google Shape;966;p78"/>
          <p:cNvSpPr/>
          <p:nvPr/>
        </p:nvSpPr>
        <p:spPr>
          <a:xfrm>
            <a:off x="1237962" y="3363463"/>
            <a:ext cx="1018500" cy="2913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67" name="Google Shape;967;p78"/>
          <p:cNvSpPr/>
          <p:nvPr/>
        </p:nvSpPr>
        <p:spPr>
          <a:xfrm>
            <a:off x="1019950" y="4166100"/>
            <a:ext cx="488700" cy="2913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68" name="Google Shape;968;p78"/>
          <p:cNvSpPr/>
          <p:nvPr/>
        </p:nvSpPr>
        <p:spPr>
          <a:xfrm>
            <a:off x="4505700" y="3464438"/>
            <a:ext cx="2173800" cy="6813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69" name="Google Shape;969;p78"/>
          <p:cNvSpPr/>
          <p:nvPr/>
        </p:nvSpPr>
        <p:spPr>
          <a:xfrm>
            <a:off x="4505700" y="2274538"/>
            <a:ext cx="2173800" cy="7689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845A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70" name="Google Shape;970;p78"/>
          <p:cNvSpPr txBox="1"/>
          <p:nvPr/>
        </p:nvSpPr>
        <p:spPr>
          <a:xfrm>
            <a:off x="4565250" y="2363363"/>
            <a:ext cx="2069400" cy="61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auxiliary verb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based on ‘to 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have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’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71" name="Google Shape;971;p78"/>
          <p:cNvSpPr txBox="1"/>
          <p:nvPr/>
        </p:nvSpPr>
        <p:spPr>
          <a:xfrm>
            <a:off x="4557900" y="3530988"/>
            <a:ext cx="2069400" cy="54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past tense form of the main </a:t>
            </a: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verb</a:t>
            </a:r>
            <a:endParaRPr sz="1800" b="1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72" name="Google Shape;972;p78"/>
          <p:cNvSpPr/>
          <p:nvPr/>
        </p:nvSpPr>
        <p:spPr>
          <a:xfrm>
            <a:off x="5459388" y="3133938"/>
            <a:ext cx="266400" cy="240000"/>
          </a:xfrm>
          <a:prstGeom prst="mathPlus">
            <a:avLst>
              <a:gd name="adj1" fmla="val 23520"/>
            </a:avLst>
          </a:prstGeom>
          <a:solidFill>
            <a:srgbClr val="845AD9"/>
          </a:solidFill>
          <a:ln w="9525" cap="flat" cmpd="sng">
            <a:solidFill>
              <a:srgbClr val="845A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73" name="Google Shape;973;p78"/>
          <p:cNvSpPr txBox="1">
            <a:spLocks noGrp="1"/>
          </p:cNvSpPr>
          <p:nvPr>
            <p:ph type="body" idx="1"/>
          </p:nvPr>
        </p:nvSpPr>
        <p:spPr>
          <a:xfrm>
            <a:off x="324000" y="1238425"/>
            <a:ext cx="8496000" cy="542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The </a:t>
            </a:r>
            <a:r>
              <a:rPr lang="en-GB" sz="1800" b="1"/>
              <a:t>perfect tenses </a:t>
            </a:r>
            <a:r>
              <a:rPr lang="en-GB" sz="1800"/>
              <a:t>use forms of the </a:t>
            </a:r>
            <a:r>
              <a:rPr lang="en-GB" sz="1800" b="1"/>
              <a:t>infinitive </a:t>
            </a:r>
            <a:r>
              <a:rPr lang="en-GB" sz="1800"/>
              <a:t>‘to have’ as </a:t>
            </a:r>
            <a:r>
              <a:rPr lang="en-GB" sz="1800" b="1"/>
              <a:t>auxiliary verbs</a:t>
            </a:r>
            <a:r>
              <a:rPr lang="en-GB" sz="1800"/>
              <a:t>, followed by a past tense form of the main </a:t>
            </a:r>
            <a:r>
              <a:rPr lang="en-GB" sz="1800" b="1"/>
              <a:t>verb</a:t>
            </a:r>
            <a:r>
              <a:rPr lang="en-GB" sz="1800"/>
              <a:t>.</a:t>
            </a:r>
            <a:endParaRPr sz="1800"/>
          </a:p>
        </p:txBody>
      </p:sp>
      <p:sp>
        <p:nvSpPr>
          <p:cNvPr id="974" name="Google Shape;974;p78"/>
          <p:cNvSpPr/>
          <p:nvPr/>
        </p:nvSpPr>
        <p:spPr>
          <a:xfrm>
            <a:off x="1838327" y="2061112"/>
            <a:ext cx="1264200" cy="2913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75" name="Google Shape;975;p78"/>
          <p:cNvSpPr/>
          <p:nvPr/>
        </p:nvSpPr>
        <p:spPr>
          <a:xfrm>
            <a:off x="1684800" y="2589494"/>
            <a:ext cx="1264200" cy="2913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76" name="Google Shape;976;p78"/>
          <p:cNvSpPr/>
          <p:nvPr/>
        </p:nvSpPr>
        <p:spPr>
          <a:xfrm>
            <a:off x="2256450" y="3363475"/>
            <a:ext cx="1310400" cy="2913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77" name="Google Shape;977;p78"/>
          <p:cNvSpPr/>
          <p:nvPr/>
        </p:nvSpPr>
        <p:spPr>
          <a:xfrm>
            <a:off x="1508650" y="4166100"/>
            <a:ext cx="603300" cy="2913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cxnSp>
        <p:nvCxnSpPr>
          <p:cNvPr id="978" name="Google Shape;978;p78"/>
          <p:cNvCxnSpPr>
            <a:stCxn id="969" idx="3"/>
            <a:endCxn id="959" idx="1"/>
          </p:cNvCxnSpPr>
          <p:nvPr/>
        </p:nvCxnSpPr>
        <p:spPr>
          <a:xfrm>
            <a:off x="6679500" y="2658988"/>
            <a:ext cx="372300" cy="436200"/>
          </a:xfrm>
          <a:prstGeom prst="straightConnector1">
            <a:avLst/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" name="Google Shape;983;p79"/>
          <p:cNvSpPr txBox="1">
            <a:spLocks noGrp="1"/>
          </p:cNvSpPr>
          <p:nvPr>
            <p:ph type="title"/>
          </p:nvPr>
        </p:nvSpPr>
        <p:spPr>
          <a:xfrm>
            <a:off x="324000" y="810000"/>
            <a:ext cx="6593100" cy="656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900"/>
              <a:t>Which of these sentences are written in the </a:t>
            </a:r>
            <a:r>
              <a:rPr lang="en-GB" sz="1900" b="1"/>
              <a:t>perfect tense</a:t>
            </a:r>
            <a:r>
              <a:rPr lang="en-GB" sz="1900"/>
              <a:t>, with an </a:t>
            </a:r>
            <a:r>
              <a:rPr lang="en-GB" sz="1900" b="1"/>
              <a:t>auxiliary verb</a:t>
            </a:r>
            <a:r>
              <a:rPr lang="en-GB" sz="1900"/>
              <a:t> based on ‘to have’?</a:t>
            </a:r>
            <a:endParaRPr sz="1900"/>
          </a:p>
        </p:txBody>
      </p:sp>
      <p:sp>
        <p:nvSpPr>
          <p:cNvPr id="984" name="Google Shape;984;p79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tenses</a:t>
            </a:r>
            <a:endParaRPr/>
          </a:p>
        </p:txBody>
      </p:sp>
      <p:sp>
        <p:nvSpPr>
          <p:cNvPr id="985" name="Google Shape;985;p79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64248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Jacob has suggested a new plan.</a:t>
            </a:r>
            <a:endParaRPr/>
          </a:p>
        </p:txBody>
      </p:sp>
      <p:sp>
        <p:nvSpPr>
          <p:cNvPr id="986" name="Google Shape;986;p79"/>
          <p:cNvSpPr txBox="1">
            <a:spLocks noGrp="1"/>
          </p:cNvSpPr>
          <p:nvPr>
            <p:ph type="subTitle" idx="3"/>
          </p:nvPr>
        </p:nvSpPr>
        <p:spPr>
          <a:xfrm>
            <a:off x="1034425" y="2489450"/>
            <a:ext cx="64248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Sam suggested that we go into town.</a:t>
            </a:r>
            <a:endParaRPr/>
          </a:p>
        </p:txBody>
      </p:sp>
      <p:sp>
        <p:nvSpPr>
          <p:cNvPr id="987" name="Google Shape;987;p79"/>
          <p:cNvSpPr txBox="1">
            <a:spLocks noGrp="1"/>
          </p:cNvSpPr>
          <p:nvPr>
            <p:ph type="subTitle" idx="4"/>
          </p:nvPr>
        </p:nvSpPr>
        <p:spPr>
          <a:xfrm>
            <a:off x="1034425" y="3309775"/>
            <a:ext cx="64248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We arrived at the restaurant together. </a:t>
            </a:r>
            <a:endParaRPr/>
          </a:p>
        </p:txBody>
      </p:sp>
      <p:sp>
        <p:nvSpPr>
          <p:cNvPr id="988" name="Google Shape;988;p79"/>
          <p:cNvSpPr txBox="1">
            <a:spLocks noGrp="1"/>
          </p:cNvSpPr>
          <p:nvPr>
            <p:ph type="subTitle" idx="5"/>
          </p:nvPr>
        </p:nvSpPr>
        <p:spPr>
          <a:xfrm>
            <a:off x="1034425" y="4113825"/>
            <a:ext cx="64248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We had arrived at our destination.</a:t>
            </a:r>
            <a:endParaRPr/>
          </a:p>
        </p:txBody>
      </p:sp>
      <p:pic>
        <p:nvPicPr>
          <p:cNvPr id="989" name="Google Shape;989;p7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61207" y="1679064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0" name="Google Shape;990;p7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261207" y="2465467"/>
            <a:ext cx="396000" cy="419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1" name="Google Shape;991;p7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261207" y="3297379"/>
            <a:ext cx="396000" cy="419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2" name="Google Shape;992;p7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61207" y="4081074"/>
            <a:ext cx="396000" cy="419100"/>
          </a:xfrm>
          <a:prstGeom prst="rect">
            <a:avLst/>
          </a:prstGeom>
          <a:noFill/>
          <a:ln>
            <a:noFill/>
          </a:ln>
        </p:spPr>
      </p:pic>
      <p:sp>
        <p:nvSpPr>
          <p:cNvPr id="993" name="Google Shape;993;p79"/>
          <p:cNvSpPr/>
          <p:nvPr/>
        </p:nvSpPr>
        <p:spPr>
          <a:xfrm>
            <a:off x="1916675" y="1692175"/>
            <a:ext cx="526800" cy="3603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94" name="Google Shape;994;p79"/>
          <p:cNvSpPr/>
          <p:nvPr/>
        </p:nvSpPr>
        <p:spPr>
          <a:xfrm>
            <a:off x="2473901" y="1679074"/>
            <a:ext cx="1502100" cy="3891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95" name="Google Shape;995;p79"/>
          <p:cNvSpPr/>
          <p:nvPr/>
        </p:nvSpPr>
        <p:spPr>
          <a:xfrm>
            <a:off x="1681875" y="2486575"/>
            <a:ext cx="1502100" cy="3891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96" name="Google Shape;996;p79"/>
          <p:cNvSpPr/>
          <p:nvPr/>
        </p:nvSpPr>
        <p:spPr>
          <a:xfrm>
            <a:off x="1504125" y="4123175"/>
            <a:ext cx="6102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97" name="Google Shape;997;p79"/>
          <p:cNvSpPr/>
          <p:nvPr/>
        </p:nvSpPr>
        <p:spPr>
          <a:xfrm>
            <a:off x="1520608" y="3317410"/>
            <a:ext cx="10536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98" name="Google Shape;998;p79"/>
          <p:cNvSpPr/>
          <p:nvPr/>
        </p:nvSpPr>
        <p:spPr>
          <a:xfrm>
            <a:off x="2122573" y="4123437"/>
            <a:ext cx="10536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" name="Google Shape;1003;p80"/>
          <p:cNvSpPr txBox="1">
            <a:spLocks noGrp="1"/>
          </p:cNvSpPr>
          <p:nvPr>
            <p:ph type="subTitle" idx="1"/>
          </p:nvPr>
        </p:nvSpPr>
        <p:spPr>
          <a:xfrm>
            <a:off x="1034425" y="1741207"/>
            <a:ext cx="7785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I have waited a long time for this.</a:t>
            </a:r>
            <a:endParaRPr sz="2000"/>
          </a:p>
        </p:txBody>
      </p:sp>
      <p:sp>
        <p:nvSpPr>
          <p:cNvPr id="1004" name="Google Shape;1004;p80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tenses</a:t>
            </a:r>
            <a:endParaRPr/>
          </a:p>
        </p:txBody>
      </p:sp>
      <p:sp>
        <p:nvSpPr>
          <p:cNvPr id="1005" name="Google Shape;1005;p80"/>
          <p:cNvSpPr txBox="1">
            <a:spLocks noGrp="1"/>
          </p:cNvSpPr>
          <p:nvPr>
            <p:ph type="subTitle" idx="3"/>
          </p:nvPr>
        </p:nvSpPr>
        <p:spPr>
          <a:xfrm>
            <a:off x="1034425" y="2500325"/>
            <a:ext cx="7785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We will have gathered sufficient food by noon.</a:t>
            </a:r>
            <a:endParaRPr sz="2000"/>
          </a:p>
        </p:txBody>
      </p:sp>
      <p:sp>
        <p:nvSpPr>
          <p:cNvPr id="1006" name="Google Shape;1006;p80"/>
          <p:cNvSpPr txBox="1">
            <a:spLocks noGrp="1"/>
          </p:cNvSpPr>
          <p:nvPr>
            <p:ph type="subTitle" idx="4"/>
          </p:nvPr>
        </p:nvSpPr>
        <p:spPr>
          <a:xfrm>
            <a:off x="1034425" y="3325353"/>
            <a:ext cx="7785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Andeep and Lucas had developed a new system. </a:t>
            </a:r>
            <a:endParaRPr sz="2000"/>
          </a:p>
        </p:txBody>
      </p:sp>
      <p:sp>
        <p:nvSpPr>
          <p:cNvPr id="1007" name="Google Shape;1007;p80"/>
          <p:cNvSpPr txBox="1">
            <a:spLocks noGrp="1"/>
          </p:cNvSpPr>
          <p:nvPr>
            <p:ph type="title"/>
          </p:nvPr>
        </p:nvSpPr>
        <p:spPr>
          <a:xfrm>
            <a:off x="324000" y="810000"/>
            <a:ext cx="70461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900"/>
              <a:t>Find the </a:t>
            </a:r>
            <a:r>
              <a:rPr lang="en-GB" sz="1900" b="1"/>
              <a:t>auxiliary verbs</a:t>
            </a:r>
            <a:r>
              <a:rPr lang="en-GB" sz="1900"/>
              <a:t> based on ‘to have’ and past tense </a:t>
            </a:r>
            <a:r>
              <a:rPr lang="en-GB" sz="1900" b="1"/>
              <a:t>verbs </a:t>
            </a:r>
            <a:r>
              <a:rPr lang="en-GB" sz="1900"/>
              <a:t>in each of these </a:t>
            </a:r>
            <a:r>
              <a:rPr lang="en-GB" sz="1900" b="1"/>
              <a:t>perfect tense</a:t>
            </a:r>
            <a:r>
              <a:rPr lang="en-GB" sz="1900"/>
              <a:t> sentences. </a:t>
            </a:r>
            <a:endParaRPr sz="1900"/>
          </a:p>
        </p:txBody>
      </p:sp>
      <p:sp>
        <p:nvSpPr>
          <p:cNvPr id="1008" name="Google Shape;1008;p80"/>
          <p:cNvSpPr/>
          <p:nvPr/>
        </p:nvSpPr>
        <p:spPr>
          <a:xfrm>
            <a:off x="1217574" y="1741200"/>
            <a:ext cx="6249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09" name="Google Shape;1009;p80"/>
          <p:cNvSpPr/>
          <p:nvPr/>
        </p:nvSpPr>
        <p:spPr>
          <a:xfrm>
            <a:off x="1883575" y="1741200"/>
            <a:ext cx="8898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10" name="Google Shape;1010;p80"/>
          <p:cNvSpPr txBox="1">
            <a:spLocks noGrp="1"/>
          </p:cNvSpPr>
          <p:nvPr>
            <p:ph type="subTitle" idx="5"/>
          </p:nvPr>
        </p:nvSpPr>
        <p:spPr>
          <a:xfrm>
            <a:off x="1034425" y="4128048"/>
            <a:ext cx="7785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Mr Martinez has told us what to do.</a:t>
            </a:r>
            <a:endParaRPr sz="2000"/>
          </a:p>
        </p:txBody>
      </p:sp>
      <p:sp>
        <p:nvSpPr>
          <p:cNvPr id="1011" name="Google Shape;1011;p80"/>
          <p:cNvSpPr/>
          <p:nvPr/>
        </p:nvSpPr>
        <p:spPr>
          <a:xfrm>
            <a:off x="1490138" y="2496662"/>
            <a:ext cx="10938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12" name="Google Shape;1012;p80"/>
          <p:cNvSpPr/>
          <p:nvPr/>
        </p:nvSpPr>
        <p:spPr>
          <a:xfrm>
            <a:off x="3353125" y="3310050"/>
            <a:ext cx="532500" cy="3453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13" name="Google Shape;1013;p80"/>
          <p:cNvSpPr/>
          <p:nvPr/>
        </p:nvSpPr>
        <p:spPr>
          <a:xfrm>
            <a:off x="2534500" y="4125674"/>
            <a:ext cx="4902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14" name="Google Shape;1014;p80"/>
          <p:cNvSpPr/>
          <p:nvPr/>
        </p:nvSpPr>
        <p:spPr>
          <a:xfrm>
            <a:off x="2621049" y="2508561"/>
            <a:ext cx="12069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15" name="Google Shape;1015;p80"/>
          <p:cNvSpPr/>
          <p:nvPr/>
        </p:nvSpPr>
        <p:spPr>
          <a:xfrm>
            <a:off x="3918400" y="3330676"/>
            <a:ext cx="13512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16" name="Google Shape;1016;p80"/>
          <p:cNvSpPr/>
          <p:nvPr/>
        </p:nvSpPr>
        <p:spPr>
          <a:xfrm>
            <a:off x="3057638" y="4125674"/>
            <a:ext cx="5325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17" name="Google Shape;1017;p80"/>
          <p:cNvSpPr/>
          <p:nvPr/>
        </p:nvSpPr>
        <p:spPr>
          <a:xfrm>
            <a:off x="5953276" y="809986"/>
            <a:ext cx="12867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18" name="Google Shape;1018;p80"/>
          <p:cNvSpPr/>
          <p:nvPr/>
        </p:nvSpPr>
        <p:spPr>
          <a:xfrm>
            <a:off x="1305114" y="801762"/>
            <a:ext cx="19296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19" name="Google Shape;1019;p80"/>
          <p:cNvSpPr/>
          <p:nvPr/>
        </p:nvSpPr>
        <p:spPr>
          <a:xfrm>
            <a:off x="307519" y="1088238"/>
            <a:ext cx="7104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" name="Google Shape;1024;p81"/>
          <p:cNvSpPr txBox="1">
            <a:spLocks noGrp="1"/>
          </p:cNvSpPr>
          <p:nvPr>
            <p:ph type="body" idx="1"/>
          </p:nvPr>
        </p:nvSpPr>
        <p:spPr>
          <a:xfrm>
            <a:off x="324000" y="3237485"/>
            <a:ext cx="4319400" cy="31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We haven’t </a:t>
            </a:r>
            <a:r>
              <a:rPr lang="en-GB" sz="2000">
                <a:solidFill>
                  <a:schemeClr val="accent4"/>
                </a:solidFill>
              </a:rPr>
              <a:t>identified </a:t>
            </a:r>
            <a:r>
              <a:rPr lang="en-GB" sz="2000"/>
              <a:t>anything.</a:t>
            </a:r>
            <a:endParaRPr sz="2000"/>
          </a:p>
        </p:txBody>
      </p:sp>
      <p:sp>
        <p:nvSpPr>
          <p:cNvPr id="1025" name="Google Shape;1025;p81"/>
          <p:cNvSpPr txBox="1">
            <a:spLocks noGrp="1"/>
          </p:cNvSpPr>
          <p:nvPr>
            <p:ph type="body" idx="1"/>
          </p:nvPr>
        </p:nvSpPr>
        <p:spPr>
          <a:xfrm>
            <a:off x="324000" y="2730185"/>
            <a:ext cx="4248000" cy="31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He has </a:t>
            </a:r>
            <a:r>
              <a:rPr lang="en-GB" sz="2000">
                <a:solidFill>
                  <a:schemeClr val="accent4"/>
                </a:solidFill>
              </a:rPr>
              <a:t>sacrificed </a:t>
            </a:r>
            <a:r>
              <a:rPr lang="en-GB" sz="2000"/>
              <a:t>everything.</a:t>
            </a:r>
            <a:endParaRPr sz="2000"/>
          </a:p>
        </p:txBody>
      </p:sp>
      <p:sp>
        <p:nvSpPr>
          <p:cNvPr id="1026" name="Google Shape;1026;p81"/>
          <p:cNvSpPr txBox="1">
            <a:spLocks noGrp="1"/>
          </p:cNvSpPr>
          <p:nvPr>
            <p:ph type="body" idx="1"/>
          </p:nvPr>
        </p:nvSpPr>
        <p:spPr>
          <a:xfrm>
            <a:off x="324000" y="2078500"/>
            <a:ext cx="5200800" cy="36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She hadn’t </a:t>
            </a:r>
            <a:r>
              <a:rPr lang="en-GB" sz="2000">
                <a:solidFill>
                  <a:schemeClr val="accent4"/>
                </a:solidFill>
              </a:rPr>
              <a:t>considered </a:t>
            </a:r>
            <a:r>
              <a:rPr lang="en-GB" sz="2000"/>
              <a:t>the issue.</a:t>
            </a:r>
            <a:endParaRPr sz="2000"/>
          </a:p>
        </p:txBody>
      </p:sp>
      <p:sp>
        <p:nvSpPr>
          <p:cNvPr id="1027" name="Google Shape;1027;p81"/>
          <p:cNvSpPr txBox="1">
            <a:spLocks noGrp="1"/>
          </p:cNvSpPr>
          <p:nvPr>
            <p:ph type="body" idx="1"/>
          </p:nvPr>
        </p:nvSpPr>
        <p:spPr>
          <a:xfrm>
            <a:off x="324000" y="4419547"/>
            <a:ext cx="5558400" cy="31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They won’t have </a:t>
            </a:r>
            <a:r>
              <a:rPr lang="en-GB" sz="2000">
                <a:solidFill>
                  <a:schemeClr val="accent4"/>
                </a:solidFill>
              </a:rPr>
              <a:t>bargained </a:t>
            </a:r>
            <a:r>
              <a:rPr lang="en-GB" sz="2000"/>
              <a:t>for this.</a:t>
            </a:r>
            <a:endParaRPr sz="2000"/>
          </a:p>
        </p:txBody>
      </p:sp>
      <p:sp>
        <p:nvSpPr>
          <p:cNvPr id="1028" name="Google Shape;1028;p81"/>
          <p:cNvSpPr txBox="1">
            <a:spLocks noGrp="1"/>
          </p:cNvSpPr>
          <p:nvPr>
            <p:ph type="body" idx="1"/>
          </p:nvPr>
        </p:nvSpPr>
        <p:spPr>
          <a:xfrm>
            <a:off x="324000" y="3912247"/>
            <a:ext cx="4871400" cy="31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You will have </a:t>
            </a:r>
            <a:r>
              <a:rPr lang="en-GB" sz="2000">
                <a:solidFill>
                  <a:schemeClr val="accent4"/>
                </a:solidFill>
              </a:rPr>
              <a:t>developed </a:t>
            </a:r>
            <a:r>
              <a:rPr lang="en-GB" sz="2000"/>
              <a:t>your skills.</a:t>
            </a:r>
            <a:endParaRPr sz="2000"/>
          </a:p>
        </p:txBody>
      </p:sp>
      <p:sp>
        <p:nvSpPr>
          <p:cNvPr id="1029" name="Google Shape;1029;p81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6584700" cy="70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We can tell which </a:t>
            </a:r>
            <a:r>
              <a:rPr lang="en-GB" sz="1800" b="1"/>
              <a:t>perfect tense</a:t>
            </a:r>
            <a:r>
              <a:rPr lang="en-GB" sz="1800"/>
              <a:t> a sentence is using by looking at the </a:t>
            </a:r>
            <a:r>
              <a:rPr lang="en-GB" sz="1800" b="1"/>
              <a:t>auxiliary verb,</a:t>
            </a:r>
            <a:r>
              <a:rPr lang="en-GB" sz="1800"/>
              <a:t> not the main </a:t>
            </a:r>
            <a:r>
              <a:rPr lang="en-GB" sz="1800" b="1"/>
              <a:t>verb</a:t>
            </a:r>
            <a:r>
              <a:rPr lang="en-GB" sz="1800"/>
              <a:t>. </a:t>
            </a:r>
            <a:endParaRPr sz="1800"/>
          </a:p>
        </p:txBody>
      </p:sp>
      <p:sp>
        <p:nvSpPr>
          <p:cNvPr id="1030" name="Google Shape;1030;p8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tenses</a:t>
            </a:r>
            <a:endParaRPr/>
          </a:p>
        </p:txBody>
      </p:sp>
      <p:sp>
        <p:nvSpPr>
          <p:cNvPr id="1031" name="Google Shape;1031;p81"/>
          <p:cNvSpPr txBox="1">
            <a:spLocks noGrp="1"/>
          </p:cNvSpPr>
          <p:nvPr>
            <p:ph type="body" idx="1"/>
          </p:nvPr>
        </p:nvSpPr>
        <p:spPr>
          <a:xfrm>
            <a:off x="337225" y="1558472"/>
            <a:ext cx="5558400" cy="36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We had </a:t>
            </a:r>
            <a:r>
              <a:rPr lang="en-GB" sz="2000">
                <a:solidFill>
                  <a:schemeClr val="accent4"/>
                </a:solidFill>
              </a:rPr>
              <a:t>persuaded </a:t>
            </a:r>
            <a:r>
              <a:rPr lang="en-GB" sz="2000"/>
              <a:t>her to come.</a:t>
            </a:r>
            <a:endParaRPr sz="2000"/>
          </a:p>
        </p:txBody>
      </p:sp>
      <p:sp>
        <p:nvSpPr>
          <p:cNvPr id="1032" name="Google Shape;1032;p81"/>
          <p:cNvSpPr/>
          <p:nvPr/>
        </p:nvSpPr>
        <p:spPr>
          <a:xfrm>
            <a:off x="819486" y="2077336"/>
            <a:ext cx="840600" cy="3117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33" name="Google Shape;1033;p81"/>
          <p:cNvSpPr/>
          <p:nvPr/>
        </p:nvSpPr>
        <p:spPr>
          <a:xfrm>
            <a:off x="697864" y="2756686"/>
            <a:ext cx="518700" cy="2688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34" name="Google Shape;1034;p81"/>
          <p:cNvSpPr/>
          <p:nvPr/>
        </p:nvSpPr>
        <p:spPr>
          <a:xfrm>
            <a:off x="749862" y="3240212"/>
            <a:ext cx="985500" cy="3117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35" name="Google Shape;1035;p81"/>
          <p:cNvSpPr txBox="1">
            <a:spLocks noGrp="1"/>
          </p:cNvSpPr>
          <p:nvPr>
            <p:ph type="body" idx="1"/>
          </p:nvPr>
        </p:nvSpPr>
        <p:spPr>
          <a:xfrm>
            <a:off x="4797466" y="1819978"/>
            <a:ext cx="1452000" cy="36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>
                <a:solidFill>
                  <a:schemeClr val="accent4"/>
                </a:solidFill>
              </a:rPr>
              <a:t>perfect past</a:t>
            </a:r>
            <a:endParaRPr sz="1800" b="1">
              <a:solidFill>
                <a:schemeClr val="accent4"/>
              </a:solidFill>
            </a:endParaRPr>
          </a:p>
        </p:txBody>
      </p:sp>
      <p:sp>
        <p:nvSpPr>
          <p:cNvPr id="1036" name="Google Shape;1036;p81"/>
          <p:cNvSpPr txBox="1">
            <a:spLocks noGrp="1"/>
          </p:cNvSpPr>
          <p:nvPr>
            <p:ph type="body" idx="1"/>
          </p:nvPr>
        </p:nvSpPr>
        <p:spPr>
          <a:xfrm>
            <a:off x="4723325" y="3019980"/>
            <a:ext cx="1993800" cy="31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>
                <a:solidFill>
                  <a:schemeClr val="accent4"/>
                </a:solidFill>
              </a:rPr>
              <a:t>perfect present</a:t>
            </a:r>
            <a:endParaRPr sz="1800" b="1">
              <a:solidFill>
                <a:schemeClr val="accent4"/>
              </a:solidFill>
            </a:endParaRPr>
          </a:p>
        </p:txBody>
      </p:sp>
      <p:sp>
        <p:nvSpPr>
          <p:cNvPr id="1037" name="Google Shape;1037;p81"/>
          <p:cNvSpPr/>
          <p:nvPr/>
        </p:nvSpPr>
        <p:spPr>
          <a:xfrm>
            <a:off x="4477191" y="1587784"/>
            <a:ext cx="188400" cy="825300"/>
          </a:xfrm>
          <a:prstGeom prst="rightBrace">
            <a:avLst>
              <a:gd name="adj1" fmla="val 50000"/>
              <a:gd name="adj2" fmla="val 50000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38" name="Google Shape;1038;p81"/>
          <p:cNvSpPr/>
          <p:nvPr/>
        </p:nvSpPr>
        <p:spPr>
          <a:xfrm>
            <a:off x="4403050" y="2763174"/>
            <a:ext cx="188400" cy="825300"/>
          </a:xfrm>
          <a:prstGeom prst="rightBrace">
            <a:avLst>
              <a:gd name="adj1" fmla="val 50000"/>
              <a:gd name="adj2" fmla="val 50000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39" name="Google Shape;1039;p81"/>
          <p:cNvSpPr/>
          <p:nvPr/>
        </p:nvSpPr>
        <p:spPr>
          <a:xfrm>
            <a:off x="822300" y="3921601"/>
            <a:ext cx="1117500" cy="3117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40" name="Google Shape;1040;p81"/>
          <p:cNvSpPr/>
          <p:nvPr/>
        </p:nvSpPr>
        <p:spPr>
          <a:xfrm>
            <a:off x="964013" y="4427789"/>
            <a:ext cx="1380900" cy="3117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41" name="Google Shape;1041;p81"/>
          <p:cNvSpPr txBox="1">
            <a:spLocks noGrp="1"/>
          </p:cNvSpPr>
          <p:nvPr>
            <p:ph type="body" idx="1"/>
          </p:nvPr>
        </p:nvSpPr>
        <p:spPr>
          <a:xfrm>
            <a:off x="5128216" y="4139549"/>
            <a:ext cx="1804200" cy="36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>
                <a:solidFill>
                  <a:schemeClr val="accent4"/>
                </a:solidFill>
              </a:rPr>
              <a:t>perfect future</a:t>
            </a:r>
            <a:endParaRPr sz="1800" b="1">
              <a:solidFill>
                <a:schemeClr val="accent4"/>
              </a:solidFill>
            </a:endParaRPr>
          </a:p>
        </p:txBody>
      </p:sp>
      <p:sp>
        <p:nvSpPr>
          <p:cNvPr id="1042" name="Google Shape;1042;p81"/>
          <p:cNvSpPr/>
          <p:nvPr/>
        </p:nvSpPr>
        <p:spPr>
          <a:xfrm>
            <a:off x="4820416" y="3912261"/>
            <a:ext cx="188400" cy="825300"/>
          </a:xfrm>
          <a:prstGeom prst="rightBrace">
            <a:avLst>
              <a:gd name="adj1" fmla="val 50000"/>
              <a:gd name="adj2" fmla="val 50000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43" name="Google Shape;1043;p81"/>
          <p:cNvSpPr/>
          <p:nvPr/>
        </p:nvSpPr>
        <p:spPr>
          <a:xfrm>
            <a:off x="758100" y="1555225"/>
            <a:ext cx="565500" cy="3117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" name="Google Shape;1048;p82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52224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Izzy has interfered in our game too often.</a:t>
            </a:r>
            <a:endParaRPr sz="2000"/>
          </a:p>
        </p:txBody>
      </p:sp>
      <p:sp>
        <p:nvSpPr>
          <p:cNvPr id="1049" name="Google Shape;1049;p82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tenses</a:t>
            </a:r>
            <a:endParaRPr/>
          </a:p>
        </p:txBody>
      </p:sp>
      <p:sp>
        <p:nvSpPr>
          <p:cNvPr id="1050" name="Google Shape;1050;p82"/>
          <p:cNvSpPr txBox="1">
            <a:spLocks noGrp="1"/>
          </p:cNvSpPr>
          <p:nvPr>
            <p:ph type="subTitle" idx="3"/>
          </p:nvPr>
        </p:nvSpPr>
        <p:spPr>
          <a:xfrm>
            <a:off x="1034425" y="2500325"/>
            <a:ext cx="52224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Jacob had recognised him immediately.</a:t>
            </a:r>
            <a:endParaRPr sz="2000"/>
          </a:p>
        </p:txBody>
      </p:sp>
      <p:sp>
        <p:nvSpPr>
          <p:cNvPr id="1051" name="Google Shape;1051;p82"/>
          <p:cNvSpPr txBox="1">
            <a:spLocks noGrp="1"/>
          </p:cNvSpPr>
          <p:nvPr>
            <p:ph type="subTitle" idx="4"/>
          </p:nvPr>
        </p:nvSpPr>
        <p:spPr>
          <a:xfrm>
            <a:off x="1034425" y="3193525"/>
            <a:ext cx="52224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The children will have finished their lunch by then.</a:t>
            </a:r>
            <a:endParaRPr sz="2000"/>
          </a:p>
        </p:txBody>
      </p:sp>
      <p:sp>
        <p:nvSpPr>
          <p:cNvPr id="1052" name="Google Shape;1052;p82"/>
          <p:cNvSpPr txBox="1">
            <a:spLocks noGrp="1"/>
          </p:cNvSpPr>
          <p:nvPr>
            <p:ph type="title"/>
          </p:nvPr>
        </p:nvSpPr>
        <p:spPr>
          <a:xfrm>
            <a:off x="324000" y="810000"/>
            <a:ext cx="7046100" cy="71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900"/>
              <a:t>Decide whether each sentence is written in the </a:t>
            </a:r>
            <a:r>
              <a:rPr lang="en-GB" sz="1900" b="1"/>
              <a:t>perfect past</a:t>
            </a:r>
            <a:r>
              <a:rPr lang="en-GB" sz="1900"/>
              <a:t>, </a:t>
            </a:r>
            <a:r>
              <a:rPr lang="en-GB" sz="1900" b="1"/>
              <a:t>perfect present</a:t>
            </a:r>
            <a:r>
              <a:rPr lang="en-GB" sz="1900"/>
              <a:t> or </a:t>
            </a:r>
            <a:r>
              <a:rPr lang="en-GB" sz="1900" b="1"/>
              <a:t>perfect future tense</a:t>
            </a:r>
            <a:r>
              <a:rPr lang="en-GB" sz="1900"/>
              <a:t>.</a:t>
            </a:r>
            <a:endParaRPr sz="1900"/>
          </a:p>
        </p:txBody>
      </p:sp>
      <p:sp>
        <p:nvSpPr>
          <p:cNvPr id="1053" name="Google Shape;1053;p82"/>
          <p:cNvSpPr txBox="1">
            <a:spLocks noGrp="1"/>
          </p:cNvSpPr>
          <p:nvPr>
            <p:ph type="body" idx="4294967295"/>
          </p:nvPr>
        </p:nvSpPr>
        <p:spPr>
          <a:xfrm>
            <a:off x="6739775" y="2479173"/>
            <a:ext cx="1909500" cy="31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perfect past</a:t>
            </a: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054" name="Google Shape;1054;p82"/>
          <p:cNvSpPr txBox="1">
            <a:spLocks noGrp="1"/>
          </p:cNvSpPr>
          <p:nvPr>
            <p:ph type="body" idx="4294967295"/>
          </p:nvPr>
        </p:nvSpPr>
        <p:spPr>
          <a:xfrm>
            <a:off x="6739775" y="1685375"/>
            <a:ext cx="1909500" cy="31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perfect present</a:t>
            </a: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055" name="Google Shape;1055;p82"/>
          <p:cNvSpPr txBox="1">
            <a:spLocks noGrp="1"/>
          </p:cNvSpPr>
          <p:nvPr>
            <p:ph type="body" idx="4294967295"/>
          </p:nvPr>
        </p:nvSpPr>
        <p:spPr>
          <a:xfrm>
            <a:off x="6739775" y="3272975"/>
            <a:ext cx="1815300" cy="31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perfect future</a:t>
            </a: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056" name="Google Shape;1056;p82"/>
          <p:cNvSpPr/>
          <p:nvPr/>
        </p:nvSpPr>
        <p:spPr>
          <a:xfrm>
            <a:off x="1593802" y="1685375"/>
            <a:ext cx="4794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57" name="Google Shape;1057;p82"/>
          <p:cNvSpPr/>
          <p:nvPr/>
        </p:nvSpPr>
        <p:spPr>
          <a:xfrm>
            <a:off x="1822876" y="2518937"/>
            <a:ext cx="571500" cy="2709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58" name="Google Shape;1058;p82"/>
          <p:cNvSpPr/>
          <p:nvPr/>
        </p:nvSpPr>
        <p:spPr>
          <a:xfrm>
            <a:off x="2585841" y="3185287"/>
            <a:ext cx="10938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59" name="Google Shape;1059;p82"/>
          <p:cNvSpPr txBox="1">
            <a:spLocks noGrp="1"/>
          </p:cNvSpPr>
          <p:nvPr>
            <p:ph type="subTitle" idx="5"/>
          </p:nvPr>
        </p:nvSpPr>
        <p:spPr>
          <a:xfrm>
            <a:off x="1034425" y="4015125"/>
            <a:ext cx="5222400" cy="71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My neighbour has asked me to help him in the garden.</a:t>
            </a:r>
            <a:endParaRPr sz="2000"/>
          </a:p>
        </p:txBody>
      </p:sp>
      <p:sp>
        <p:nvSpPr>
          <p:cNvPr id="1060" name="Google Shape;1060;p82"/>
          <p:cNvSpPr txBox="1">
            <a:spLocks noGrp="1"/>
          </p:cNvSpPr>
          <p:nvPr>
            <p:ph type="body" idx="4294967295"/>
          </p:nvPr>
        </p:nvSpPr>
        <p:spPr>
          <a:xfrm>
            <a:off x="6739775" y="4107625"/>
            <a:ext cx="2021700" cy="31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perfect present</a:t>
            </a: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061" name="Google Shape;1061;p82"/>
          <p:cNvSpPr/>
          <p:nvPr/>
        </p:nvSpPr>
        <p:spPr>
          <a:xfrm>
            <a:off x="2779450" y="4015125"/>
            <a:ext cx="479400" cy="3246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66" name="Google Shape;1066;p83"/>
          <p:cNvGraphicFramePr>
            <a:graphicFrameLocks noGrp="1"/>
          </p:cNvGraphicFramePr>
          <p:nvPr/>
        </p:nvGraphicFramePr>
        <p:xfrm>
          <a:off x="324000" y="14219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{C5C09324-C2BF-4F1D-9F7D-9D3B8E08678B}</a:tableStyleId>
              </a:tblPr>
              <a:tblGrid>
                <a:gridCol w="28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3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77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 b="1">
                          <a:latin typeface="Lexend"/>
                          <a:ea typeface="Lexend"/>
                          <a:cs typeface="Lexend"/>
                          <a:sym typeface="Lexend"/>
                        </a:rPr>
                        <a:t>simple tenses</a:t>
                      </a:r>
                      <a:endParaRPr sz="1800" b="1">
                        <a:solidFill>
                          <a:srgbClr val="000000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 b="1">
                          <a:latin typeface="Lexend"/>
                          <a:ea typeface="Lexend"/>
                          <a:cs typeface="Lexend"/>
                          <a:sym typeface="Lexend"/>
                        </a:rPr>
                        <a:t>progressive tenses</a:t>
                      </a:r>
                      <a:endParaRPr sz="1800" b="1">
                        <a:solidFill>
                          <a:srgbClr val="000000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 b="1">
                          <a:latin typeface="Lexend"/>
                          <a:ea typeface="Lexend"/>
                          <a:cs typeface="Lexend"/>
                          <a:sym typeface="Lexend"/>
                        </a:rPr>
                        <a:t>perfect tenses</a:t>
                      </a:r>
                      <a:endParaRPr sz="1800" b="1">
                        <a:solidFill>
                          <a:srgbClr val="000000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45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45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45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67" name="Google Shape;1067;p8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69639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We can tell which type of tense we are looking at by focusing on the </a:t>
            </a:r>
            <a:r>
              <a:rPr lang="en-GB" sz="1800" b="1"/>
              <a:t>auxiliary verbs</a:t>
            </a:r>
            <a:r>
              <a:rPr lang="en-GB" sz="1800"/>
              <a:t>. </a:t>
            </a:r>
            <a:endParaRPr sz="1800"/>
          </a:p>
        </p:txBody>
      </p:sp>
      <p:sp>
        <p:nvSpPr>
          <p:cNvPr id="1068" name="Google Shape;1068;p8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tenses</a:t>
            </a:r>
            <a:endParaRPr/>
          </a:p>
        </p:txBody>
      </p:sp>
      <p:sp>
        <p:nvSpPr>
          <p:cNvPr id="1069" name="Google Shape;1069;p83"/>
          <p:cNvSpPr txBox="1">
            <a:spLocks noGrp="1"/>
          </p:cNvSpPr>
          <p:nvPr>
            <p:ph type="body" idx="1"/>
          </p:nvPr>
        </p:nvSpPr>
        <p:spPr>
          <a:xfrm>
            <a:off x="324000" y="3601500"/>
            <a:ext cx="8496000" cy="357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All the types of tense use ‘will’ as an </a:t>
            </a:r>
            <a:r>
              <a:rPr lang="en-GB" sz="1800" b="1"/>
              <a:t>auxiliary verb</a:t>
            </a:r>
            <a:r>
              <a:rPr lang="en-GB" sz="1800"/>
              <a:t> to show the future.</a:t>
            </a:r>
            <a:endParaRPr sz="1800"/>
          </a:p>
        </p:txBody>
      </p:sp>
      <p:sp>
        <p:nvSpPr>
          <p:cNvPr id="1070" name="Google Shape;1070;p83"/>
          <p:cNvSpPr txBox="1">
            <a:spLocks noGrp="1"/>
          </p:cNvSpPr>
          <p:nvPr>
            <p:ph type="body" idx="1"/>
          </p:nvPr>
        </p:nvSpPr>
        <p:spPr>
          <a:xfrm>
            <a:off x="416850" y="1964138"/>
            <a:ext cx="2535900" cy="357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I queued</a:t>
            </a:r>
            <a:endParaRPr sz="1800"/>
          </a:p>
        </p:txBody>
      </p:sp>
      <p:sp>
        <p:nvSpPr>
          <p:cNvPr id="1071" name="Google Shape;1071;p83"/>
          <p:cNvSpPr txBox="1">
            <a:spLocks noGrp="1"/>
          </p:cNvSpPr>
          <p:nvPr>
            <p:ph type="body" idx="1"/>
          </p:nvPr>
        </p:nvSpPr>
        <p:spPr>
          <a:xfrm>
            <a:off x="416850" y="2470788"/>
            <a:ext cx="2535900" cy="357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I queue</a:t>
            </a:r>
            <a:endParaRPr sz="1800"/>
          </a:p>
        </p:txBody>
      </p:sp>
      <p:sp>
        <p:nvSpPr>
          <p:cNvPr id="1072" name="Google Shape;1072;p83"/>
          <p:cNvSpPr txBox="1">
            <a:spLocks noGrp="1"/>
          </p:cNvSpPr>
          <p:nvPr>
            <p:ph type="body" idx="1"/>
          </p:nvPr>
        </p:nvSpPr>
        <p:spPr>
          <a:xfrm>
            <a:off x="416850" y="2993913"/>
            <a:ext cx="2535900" cy="357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I will queue</a:t>
            </a:r>
            <a:endParaRPr sz="1800"/>
          </a:p>
        </p:txBody>
      </p:sp>
      <p:sp>
        <p:nvSpPr>
          <p:cNvPr id="1073" name="Google Shape;1073;p83"/>
          <p:cNvSpPr txBox="1">
            <a:spLocks noGrp="1"/>
          </p:cNvSpPr>
          <p:nvPr>
            <p:ph type="body" idx="1"/>
          </p:nvPr>
        </p:nvSpPr>
        <p:spPr>
          <a:xfrm>
            <a:off x="3238500" y="1955900"/>
            <a:ext cx="2535900" cy="357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I was queuing</a:t>
            </a:r>
            <a:endParaRPr sz="1800"/>
          </a:p>
        </p:txBody>
      </p:sp>
      <p:sp>
        <p:nvSpPr>
          <p:cNvPr id="1074" name="Google Shape;1074;p83"/>
          <p:cNvSpPr txBox="1">
            <a:spLocks noGrp="1"/>
          </p:cNvSpPr>
          <p:nvPr>
            <p:ph type="body" idx="1"/>
          </p:nvPr>
        </p:nvSpPr>
        <p:spPr>
          <a:xfrm>
            <a:off x="3238500" y="2462550"/>
            <a:ext cx="2535900" cy="357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I am queuing</a:t>
            </a:r>
            <a:endParaRPr sz="1800"/>
          </a:p>
        </p:txBody>
      </p:sp>
      <p:sp>
        <p:nvSpPr>
          <p:cNvPr id="1075" name="Google Shape;1075;p83"/>
          <p:cNvSpPr txBox="1">
            <a:spLocks noGrp="1"/>
          </p:cNvSpPr>
          <p:nvPr>
            <p:ph type="body" idx="1"/>
          </p:nvPr>
        </p:nvSpPr>
        <p:spPr>
          <a:xfrm>
            <a:off x="3238500" y="2985676"/>
            <a:ext cx="2535900" cy="357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I will be queuing</a:t>
            </a:r>
            <a:endParaRPr sz="1800"/>
          </a:p>
        </p:txBody>
      </p:sp>
      <p:sp>
        <p:nvSpPr>
          <p:cNvPr id="1076" name="Google Shape;1076;p83"/>
          <p:cNvSpPr txBox="1">
            <a:spLocks noGrp="1"/>
          </p:cNvSpPr>
          <p:nvPr>
            <p:ph type="body" idx="1"/>
          </p:nvPr>
        </p:nvSpPr>
        <p:spPr>
          <a:xfrm>
            <a:off x="6060150" y="1955900"/>
            <a:ext cx="2535900" cy="357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I had queued</a:t>
            </a:r>
            <a:endParaRPr sz="1800"/>
          </a:p>
        </p:txBody>
      </p:sp>
      <p:sp>
        <p:nvSpPr>
          <p:cNvPr id="1077" name="Google Shape;1077;p83"/>
          <p:cNvSpPr txBox="1">
            <a:spLocks noGrp="1"/>
          </p:cNvSpPr>
          <p:nvPr>
            <p:ph type="body" idx="1"/>
          </p:nvPr>
        </p:nvSpPr>
        <p:spPr>
          <a:xfrm>
            <a:off x="6060150" y="2462550"/>
            <a:ext cx="2535900" cy="357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I have queued</a:t>
            </a:r>
            <a:endParaRPr sz="1800"/>
          </a:p>
        </p:txBody>
      </p:sp>
      <p:sp>
        <p:nvSpPr>
          <p:cNvPr id="1078" name="Google Shape;1078;p83"/>
          <p:cNvSpPr txBox="1">
            <a:spLocks noGrp="1"/>
          </p:cNvSpPr>
          <p:nvPr>
            <p:ph type="body" idx="1"/>
          </p:nvPr>
        </p:nvSpPr>
        <p:spPr>
          <a:xfrm>
            <a:off x="6060150" y="2985676"/>
            <a:ext cx="2535900" cy="357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I will have queued</a:t>
            </a:r>
            <a:endParaRPr sz="1800"/>
          </a:p>
        </p:txBody>
      </p:sp>
      <p:sp>
        <p:nvSpPr>
          <p:cNvPr id="1079" name="Google Shape;1079;p83"/>
          <p:cNvSpPr txBox="1">
            <a:spLocks noGrp="1"/>
          </p:cNvSpPr>
          <p:nvPr>
            <p:ph type="body" idx="1"/>
          </p:nvPr>
        </p:nvSpPr>
        <p:spPr>
          <a:xfrm>
            <a:off x="324000" y="4043150"/>
            <a:ext cx="8496000" cy="357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 b="1"/>
              <a:t>Progressive tenses</a:t>
            </a:r>
            <a:r>
              <a:rPr lang="en-GB" sz="1800"/>
              <a:t> use </a:t>
            </a:r>
            <a:r>
              <a:rPr lang="en-GB" sz="1800" b="1"/>
              <a:t>auxiliary verbs</a:t>
            </a:r>
            <a:r>
              <a:rPr lang="en-GB" sz="1800"/>
              <a:t> based on ‘to be’.</a:t>
            </a:r>
            <a:endParaRPr sz="1800"/>
          </a:p>
        </p:txBody>
      </p:sp>
      <p:sp>
        <p:nvSpPr>
          <p:cNvPr id="1080" name="Google Shape;1080;p83"/>
          <p:cNvSpPr txBox="1">
            <a:spLocks noGrp="1"/>
          </p:cNvSpPr>
          <p:nvPr>
            <p:ph type="body" idx="1"/>
          </p:nvPr>
        </p:nvSpPr>
        <p:spPr>
          <a:xfrm>
            <a:off x="324000" y="4484800"/>
            <a:ext cx="8496000" cy="335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 b="1"/>
              <a:t>Perfect tenses</a:t>
            </a:r>
            <a:r>
              <a:rPr lang="en-GB" sz="1800"/>
              <a:t> use </a:t>
            </a:r>
            <a:r>
              <a:rPr lang="en-GB" sz="1800" b="1"/>
              <a:t>auxiliary verbs</a:t>
            </a:r>
            <a:r>
              <a:rPr lang="en-GB" sz="1800"/>
              <a:t> based on ‘to have’.</a:t>
            </a:r>
            <a:endParaRPr sz="1800"/>
          </a:p>
        </p:txBody>
      </p:sp>
      <p:sp>
        <p:nvSpPr>
          <p:cNvPr id="1081" name="Google Shape;1081;p83"/>
          <p:cNvSpPr/>
          <p:nvPr/>
        </p:nvSpPr>
        <p:spPr>
          <a:xfrm>
            <a:off x="3585775" y="3597525"/>
            <a:ext cx="538500" cy="2709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82" name="Google Shape;1082;p83"/>
          <p:cNvSpPr/>
          <p:nvPr/>
        </p:nvSpPr>
        <p:spPr>
          <a:xfrm>
            <a:off x="566601" y="3002175"/>
            <a:ext cx="406800" cy="2709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83" name="Google Shape;1083;p83"/>
          <p:cNvSpPr/>
          <p:nvPr/>
        </p:nvSpPr>
        <p:spPr>
          <a:xfrm>
            <a:off x="3396289" y="2993937"/>
            <a:ext cx="406800" cy="2709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84" name="Google Shape;1084;p83"/>
          <p:cNvSpPr/>
          <p:nvPr/>
        </p:nvSpPr>
        <p:spPr>
          <a:xfrm>
            <a:off x="6215599" y="2985688"/>
            <a:ext cx="406800" cy="2709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85" name="Google Shape;1085;p83"/>
          <p:cNvSpPr/>
          <p:nvPr/>
        </p:nvSpPr>
        <p:spPr>
          <a:xfrm>
            <a:off x="6308399" y="4031926"/>
            <a:ext cx="798000" cy="2709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86" name="Google Shape;1086;p83"/>
          <p:cNvSpPr/>
          <p:nvPr/>
        </p:nvSpPr>
        <p:spPr>
          <a:xfrm>
            <a:off x="3406950" y="1972050"/>
            <a:ext cx="460500" cy="2709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87" name="Google Shape;1087;p83"/>
          <p:cNvSpPr/>
          <p:nvPr/>
        </p:nvSpPr>
        <p:spPr>
          <a:xfrm>
            <a:off x="3390475" y="2471375"/>
            <a:ext cx="406800" cy="2709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88" name="Google Shape;1088;p83"/>
          <p:cNvSpPr/>
          <p:nvPr/>
        </p:nvSpPr>
        <p:spPr>
          <a:xfrm>
            <a:off x="3803100" y="2993914"/>
            <a:ext cx="354300" cy="2709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89" name="Google Shape;1089;p83"/>
          <p:cNvSpPr/>
          <p:nvPr/>
        </p:nvSpPr>
        <p:spPr>
          <a:xfrm>
            <a:off x="5782638" y="4484800"/>
            <a:ext cx="1068600" cy="2709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90" name="Google Shape;1090;p83"/>
          <p:cNvSpPr/>
          <p:nvPr/>
        </p:nvSpPr>
        <p:spPr>
          <a:xfrm>
            <a:off x="6207356" y="1963812"/>
            <a:ext cx="503700" cy="2709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91" name="Google Shape;1091;p83"/>
          <p:cNvSpPr/>
          <p:nvPr/>
        </p:nvSpPr>
        <p:spPr>
          <a:xfrm>
            <a:off x="6207349" y="2474750"/>
            <a:ext cx="586200" cy="2709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92" name="Google Shape;1092;p83"/>
          <p:cNvSpPr/>
          <p:nvPr/>
        </p:nvSpPr>
        <p:spPr>
          <a:xfrm>
            <a:off x="6638876" y="2985676"/>
            <a:ext cx="586200" cy="2709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7" name="Google Shape;1097;p84"/>
          <p:cNvSpPr txBox="1">
            <a:spLocks noGrp="1"/>
          </p:cNvSpPr>
          <p:nvPr>
            <p:ph type="subTitle" idx="1"/>
          </p:nvPr>
        </p:nvSpPr>
        <p:spPr>
          <a:xfrm>
            <a:off x="980575" y="3069975"/>
            <a:ext cx="7452600" cy="65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The </a:t>
            </a:r>
            <a:r>
              <a:rPr lang="en-GB" sz="2000" b="1"/>
              <a:t>perfect tenses</a:t>
            </a:r>
            <a:r>
              <a:rPr lang="en-GB" sz="2000"/>
              <a:t> use auxiliary verbs based on ‘to be’ not ‘to have’.</a:t>
            </a:r>
            <a:endParaRPr sz="2000"/>
          </a:p>
        </p:txBody>
      </p:sp>
      <p:sp>
        <p:nvSpPr>
          <p:cNvPr id="1098" name="Google Shape;1098;p84"/>
          <p:cNvSpPr txBox="1">
            <a:spLocks noGrp="1"/>
          </p:cNvSpPr>
          <p:nvPr>
            <p:ph type="subTitle" idx="2"/>
          </p:nvPr>
        </p:nvSpPr>
        <p:spPr>
          <a:xfrm>
            <a:off x="324000" y="1080000"/>
            <a:ext cx="67224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/>
              <a:t>This sentence is in a </a:t>
            </a:r>
            <a:r>
              <a:rPr lang="en-GB" sz="2000" b="1"/>
              <a:t>perfect tense</a:t>
            </a:r>
            <a:r>
              <a:rPr lang="en-GB" sz="2000"/>
              <a:t>:</a:t>
            </a:r>
            <a:endParaRPr sz="2000"/>
          </a:p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>
                <a:solidFill>
                  <a:schemeClr val="accent4"/>
                </a:solidFill>
              </a:rPr>
              <a:t>‘We had lots of fun.’</a:t>
            </a:r>
            <a:endParaRPr sz="2000">
              <a:solidFill>
                <a:schemeClr val="accent4"/>
              </a:solidFill>
            </a:endParaRPr>
          </a:p>
        </p:txBody>
      </p:sp>
      <p:sp>
        <p:nvSpPr>
          <p:cNvPr id="1099" name="Google Shape;1099;p84"/>
          <p:cNvSpPr txBox="1">
            <a:spLocks noGrp="1"/>
          </p:cNvSpPr>
          <p:nvPr>
            <p:ph type="subTitle" idx="3"/>
          </p:nvPr>
        </p:nvSpPr>
        <p:spPr>
          <a:xfrm>
            <a:off x="980575" y="3902000"/>
            <a:ext cx="7048500" cy="918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/>
              <a:t>The </a:t>
            </a:r>
            <a:r>
              <a:rPr lang="en-GB" sz="2000" b="1"/>
              <a:t>verb</a:t>
            </a:r>
            <a:r>
              <a:rPr lang="en-GB" sz="2000"/>
              <a:t> ‘had’ is not an </a:t>
            </a:r>
            <a:r>
              <a:rPr lang="en-GB" sz="2000" b="1"/>
              <a:t>auxiliary verb</a:t>
            </a:r>
            <a:r>
              <a:rPr lang="en-GB" sz="2000"/>
              <a:t> in this sentence - it’s a main </a:t>
            </a:r>
            <a:r>
              <a:rPr lang="en-GB" sz="2000" b="1"/>
              <a:t>verb</a:t>
            </a:r>
            <a:r>
              <a:rPr lang="en-GB" sz="2000"/>
              <a:t>. The </a:t>
            </a:r>
            <a:r>
              <a:rPr lang="en-GB" sz="2000" b="1"/>
              <a:t>perfect tenses </a:t>
            </a:r>
            <a:r>
              <a:rPr lang="en-GB" sz="2000"/>
              <a:t>all use an </a:t>
            </a:r>
            <a:r>
              <a:rPr lang="en-GB" sz="2000" b="1"/>
              <a:t>auxiliary verb</a:t>
            </a:r>
            <a:r>
              <a:rPr lang="en-GB" sz="2000"/>
              <a:t>.</a:t>
            </a:r>
            <a:endParaRPr sz="20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1100" name="Google Shape;1100;p8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tenses</a:t>
            </a:r>
            <a:endParaRPr/>
          </a:p>
        </p:txBody>
      </p:sp>
      <p:pic>
        <p:nvPicPr>
          <p:cNvPr id="1101" name="Google Shape;1101;p8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56807" y="1782724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2" name="Google Shape;1102;p8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29082" y="4056449"/>
            <a:ext cx="396000" cy="41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7" name="Google Shape;1107;p85"/>
          <p:cNvSpPr txBox="1">
            <a:spLocks noGrp="1"/>
          </p:cNvSpPr>
          <p:nvPr>
            <p:ph type="subTitle" idx="3"/>
          </p:nvPr>
        </p:nvSpPr>
        <p:spPr>
          <a:xfrm>
            <a:off x="1034425" y="2500325"/>
            <a:ext cx="52224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Miss O’Neill </a:t>
            </a:r>
            <a:r>
              <a:rPr lang="en-GB" sz="2000">
                <a:solidFill>
                  <a:schemeClr val="accent4"/>
                </a:solidFill>
              </a:rPr>
              <a:t>told </a:t>
            </a:r>
            <a:r>
              <a:rPr lang="en-GB" sz="2000"/>
              <a:t>us we would have to wait.</a:t>
            </a:r>
            <a:endParaRPr sz="2000"/>
          </a:p>
        </p:txBody>
      </p:sp>
      <p:sp>
        <p:nvSpPr>
          <p:cNvPr id="1108" name="Google Shape;1108;p85"/>
          <p:cNvSpPr txBox="1">
            <a:spLocks noGrp="1"/>
          </p:cNvSpPr>
          <p:nvPr>
            <p:ph type="subTitle" idx="1"/>
          </p:nvPr>
        </p:nvSpPr>
        <p:spPr>
          <a:xfrm>
            <a:off x="1034425" y="1596763"/>
            <a:ext cx="52224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Mr Martinez </a:t>
            </a:r>
            <a:r>
              <a:rPr lang="en-GB" sz="2000">
                <a:solidFill>
                  <a:schemeClr val="accent4"/>
                </a:solidFill>
              </a:rPr>
              <a:t>had told </a:t>
            </a:r>
            <a:r>
              <a:rPr lang="en-GB" sz="2000"/>
              <a:t>us off for being mischievous.</a:t>
            </a:r>
            <a:endParaRPr sz="2000"/>
          </a:p>
        </p:txBody>
      </p:sp>
      <p:sp>
        <p:nvSpPr>
          <p:cNvPr id="1109" name="Google Shape;1109;p85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tenses</a:t>
            </a:r>
            <a:endParaRPr/>
          </a:p>
        </p:txBody>
      </p:sp>
      <p:sp>
        <p:nvSpPr>
          <p:cNvPr id="1110" name="Google Shape;1110;p85"/>
          <p:cNvSpPr txBox="1">
            <a:spLocks noGrp="1"/>
          </p:cNvSpPr>
          <p:nvPr>
            <p:ph type="subTitle" idx="4"/>
          </p:nvPr>
        </p:nvSpPr>
        <p:spPr>
          <a:xfrm>
            <a:off x="1034425" y="3193525"/>
            <a:ext cx="52224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The headteacher </a:t>
            </a:r>
            <a:r>
              <a:rPr lang="en-GB" sz="2000">
                <a:solidFill>
                  <a:schemeClr val="accent4"/>
                </a:solidFill>
              </a:rPr>
              <a:t>was telling </a:t>
            </a:r>
            <a:r>
              <a:rPr lang="en-GB" sz="2000"/>
              <a:t>us how to enter the competition.</a:t>
            </a:r>
            <a:endParaRPr sz="2000"/>
          </a:p>
        </p:txBody>
      </p:sp>
      <p:sp>
        <p:nvSpPr>
          <p:cNvPr id="1111" name="Google Shape;1111;p85"/>
          <p:cNvSpPr txBox="1">
            <a:spLocks noGrp="1"/>
          </p:cNvSpPr>
          <p:nvPr>
            <p:ph type="title"/>
          </p:nvPr>
        </p:nvSpPr>
        <p:spPr>
          <a:xfrm>
            <a:off x="324000" y="810000"/>
            <a:ext cx="7046100" cy="71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900"/>
              <a:t>What type of tense is shown by the highlighted verbs - </a:t>
            </a:r>
            <a:r>
              <a:rPr lang="en-GB" sz="1900" b="1"/>
              <a:t>simple, perfect </a:t>
            </a:r>
            <a:r>
              <a:rPr lang="en-GB" sz="1900"/>
              <a:t>or </a:t>
            </a:r>
            <a:r>
              <a:rPr lang="en-GB" sz="1900" b="1"/>
              <a:t>progressive</a:t>
            </a:r>
            <a:r>
              <a:rPr lang="en-GB" sz="1900"/>
              <a:t>?</a:t>
            </a:r>
            <a:endParaRPr sz="1900"/>
          </a:p>
        </p:txBody>
      </p:sp>
      <p:sp>
        <p:nvSpPr>
          <p:cNvPr id="1112" name="Google Shape;1112;p85"/>
          <p:cNvSpPr txBox="1">
            <a:spLocks noGrp="1"/>
          </p:cNvSpPr>
          <p:nvPr>
            <p:ph type="body" idx="4294967295"/>
          </p:nvPr>
        </p:nvSpPr>
        <p:spPr>
          <a:xfrm>
            <a:off x="6739775" y="2479173"/>
            <a:ext cx="1909500" cy="31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simple</a:t>
            </a: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113" name="Google Shape;1113;p85"/>
          <p:cNvSpPr txBox="1">
            <a:spLocks noGrp="1"/>
          </p:cNvSpPr>
          <p:nvPr>
            <p:ph type="body" idx="4294967295"/>
          </p:nvPr>
        </p:nvSpPr>
        <p:spPr>
          <a:xfrm>
            <a:off x="6739775" y="1685375"/>
            <a:ext cx="1909500" cy="31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perfect</a:t>
            </a: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114" name="Google Shape;1114;p85"/>
          <p:cNvSpPr txBox="1">
            <a:spLocks noGrp="1"/>
          </p:cNvSpPr>
          <p:nvPr>
            <p:ph type="body" idx="4294967295"/>
          </p:nvPr>
        </p:nvSpPr>
        <p:spPr>
          <a:xfrm>
            <a:off x="6739775" y="3272975"/>
            <a:ext cx="1815300" cy="31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progressive</a:t>
            </a: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115" name="Google Shape;1115;p85"/>
          <p:cNvSpPr txBox="1">
            <a:spLocks noGrp="1"/>
          </p:cNvSpPr>
          <p:nvPr>
            <p:ph type="subTitle" idx="5"/>
          </p:nvPr>
        </p:nvSpPr>
        <p:spPr>
          <a:xfrm>
            <a:off x="1034425" y="4015125"/>
            <a:ext cx="5222400" cy="71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We</a:t>
            </a:r>
            <a:r>
              <a:rPr lang="en-GB" sz="2000">
                <a:solidFill>
                  <a:schemeClr val="accent4"/>
                </a:solidFill>
              </a:rPr>
              <a:t> will tell </a:t>
            </a:r>
            <a:r>
              <a:rPr lang="en-GB" sz="2000"/>
              <a:t>you when the temperature </a:t>
            </a:r>
            <a:r>
              <a:rPr lang="en-GB" sz="2000">
                <a:solidFill>
                  <a:schemeClr val="accent4"/>
                </a:solidFill>
              </a:rPr>
              <a:t>is</a:t>
            </a:r>
            <a:r>
              <a:rPr lang="en-GB" sz="2000"/>
              <a:t> warm enough.</a:t>
            </a:r>
            <a:endParaRPr sz="2000"/>
          </a:p>
        </p:txBody>
      </p:sp>
      <p:sp>
        <p:nvSpPr>
          <p:cNvPr id="1116" name="Google Shape;1116;p85"/>
          <p:cNvSpPr txBox="1">
            <a:spLocks noGrp="1"/>
          </p:cNvSpPr>
          <p:nvPr>
            <p:ph type="body" idx="4294967295"/>
          </p:nvPr>
        </p:nvSpPr>
        <p:spPr>
          <a:xfrm>
            <a:off x="6739775" y="4107625"/>
            <a:ext cx="1734300" cy="31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simple</a:t>
            </a: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1" name="Google Shape;1121;p86"/>
          <p:cNvSpPr txBox="1">
            <a:spLocks noGrp="1"/>
          </p:cNvSpPr>
          <p:nvPr>
            <p:ph type="body" idx="1"/>
          </p:nvPr>
        </p:nvSpPr>
        <p:spPr>
          <a:xfrm>
            <a:off x="324000" y="1126723"/>
            <a:ext cx="6965400" cy="585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Decide whether the highlighted verbs are written in a </a:t>
            </a:r>
            <a:r>
              <a:rPr lang="en-GB" sz="1800" b="1"/>
              <a:t>simple (S)</a:t>
            </a:r>
            <a:r>
              <a:rPr lang="en-GB" sz="1800"/>
              <a:t>, </a:t>
            </a:r>
            <a:r>
              <a:rPr lang="en-GB" sz="1800" b="1"/>
              <a:t>progressive (Pro)</a:t>
            </a:r>
            <a:r>
              <a:rPr lang="en-GB" sz="1800"/>
              <a:t> or </a:t>
            </a:r>
            <a:r>
              <a:rPr lang="en-GB" sz="1800" b="1"/>
              <a:t>perfect (Per)</a:t>
            </a:r>
            <a:r>
              <a:rPr lang="en-GB" sz="1800"/>
              <a:t> tense.</a:t>
            </a:r>
            <a:endParaRPr sz="1800"/>
          </a:p>
        </p:txBody>
      </p:sp>
      <p:sp>
        <p:nvSpPr>
          <p:cNvPr id="1122" name="Google Shape;1122;p86"/>
          <p:cNvSpPr txBox="1">
            <a:spLocks noGrp="1"/>
          </p:cNvSpPr>
          <p:nvPr>
            <p:ph type="body" idx="1"/>
          </p:nvPr>
        </p:nvSpPr>
        <p:spPr>
          <a:xfrm>
            <a:off x="324000" y="1844000"/>
            <a:ext cx="8496000" cy="2976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AutoNum type="alphaLcParenR"/>
            </a:pPr>
            <a:r>
              <a:rPr lang="en-GB" sz="1800"/>
              <a:t>During French, Jun </a:t>
            </a:r>
            <a:r>
              <a:rPr lang="en-GB" sz="1800">
                <a:solidFill>
                  <a:schemeClr val="accent4"/>
                </a:solidFill>
              </a:rPr>
              <a:t>was being </a:t>
            </a:r>
            <a:r>
              <a:rPr lang="en-GB" sz="1800"/>
              <a:t>mischievous and Miss O’Neill </a:t>
            </a:r>
            <a:r>
              <a:rPr lang="en-GB" sz="1800">
                <a:solidFill>
                  <a:schemeClr val="accent4"/>
                </a:solidFill>
              </a:rPr>
              <a:t>gave </a:t>
            </a:r>
            <a:r>
              <a:rPr lang="en-GB" sz="1800"/>
              <a:t>him a consequence. 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SzPts val="1800"/>
              <a:buAutoNum type="alphaLcParenR"/>
            </a:pPr>
            <a:r>
              <a:rPr lang="en-GB" sz="1800"/>
              <a:t>After we </a:t>
            </a:r>
            <a:r>
              <a:rPr lang="en-GB" sz="1800">
                <a:solidFill>
                  <a:schemeClr val="accent4"/>
                </a:solidFill>
              </a:rPr>
              <a:t>had eaten</a:t>
            </a:r>
            <a:r>
              <a:rPr lang="en-GB" sz="1800"/>
              <a:t>, we </a:t>
            </a:r>
            <a:r>
              <a:rPr lang="en-GB" sz="1800">
                <a:solidFill>
                  <a:schemeClr val="accent4"/>
                </a:solidFill>
              </a:rPr>
              <a:t>ran</a:t>
            </a:r>
            <a:r>
              <a:rPr lang="en-GB" sz="1800"/>
              <a:t> outside as fast as lightning.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SzPts val="1800"/>
              <a:buAutoNum type="alphaLcParenR"/>
            </a:pPr>
            <a:r>
              <a:rPr lang="en-GB" sz="1800"/>
              <a:t>The music </a:t>
            </a:r>
            <a:r>
              <a:rPr lang="en-GB" sz="1800">
                <a:solidFill>
                  <a:schemeClr val="accent4"/>
                </a:solidFill>
              </a:rPr>
              <a:t>will be playing</a:t>
            </a:r>
            <a:r>
              <a:rPr lang="en-GB" sz="1800"/>
              <a:t> as we </a:t>
            </a:r>
            <a:r>
              <a:rPr lang="en-GB" sz="1800">
                <a:solidFill>
                  <a:schemeClr val="accent4"/>
                </a:solidFill>
              </a:rPr>
              <a:t>enter </a:t>
            </a:r>
            <a:r>
              <a:rPr lang="en-GB" sz="1800"/>
              <a:t>the church.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SzPts val="1800"/>
              <a:buAutoNum type="alphaLcParenR"/>
            </a:pPr>
            <a:r>
              <a:rPr lang="en-GB" sz="1800"/>
              <a:t>Mr Martinez </a:t>
            </a:r>
            <a:r>
              <a:rPr lang="en-GB" sz="1800">
                <a:solidFill>
                  <a:schemeClr val="accent4"/>
                </a:solidFill>
              </a:rPr>
              <a:t>has given</a:t>
            </a:r>
            <a:r>
              <a:rPr lang="en-GB" sz="1800"/>
              <a:t> us sufficient time, but we </a:t>
            </a:r>
            <a:r>
              <a:rPr lang="en-GB" sz="1800">
                <a:solidFill>
                  <a:schemeClr val="accent4"/>
                </a:solidFill>
              </a:rPr>
              <a:t>are struggling</a:t>
            </a:r>
            <a:r>
              <a:rPr lang="en-GB" sz="1800"/>
              <a:t>.  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SzPts val="1800"/>
              <a:buAutoNum type="alphaLcParenR"/>
            </a:pPr>
            <a:r>
              <a:rPr lang="en-GB" sz="1800"/>
              <a:t>When the sun </a:t>
            </a:r>
            <a:r>
              <a:rPr lang="en-GB" sz="1800">
                <a:solidFill>
                  <a:schemeClr val="accent4"/>
                </a:solidFill>
              </a:rPr>
              <a:t>rises</a:t>
            </a:r>
            <a:r>
              <a:rPr lang="en-GB" sz="1800"/>
              <a:t>, our troops </a:t>
            </a:r>
            <a:r>
              <a:rPr lang="en-GB" sz="1800">
                <a:solidFill>
                  <a:schemeClr val="accent4"/>
                </a:solidFill>
              </a:rPr>
              <a:t>will occupy</a:t>
            </a:r>
            <a:r>
              <a:rPr lang="en-GB" sz="1800"/>
              <a:t> the city.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1500"/>
              </a:spcBef>
              <a:spcAft>
                <a:spcPts val="1500"/>
              </a:spcAft>
              <a:buSzPts val="1800"/>
              <a:buAutoNum type="alphaLcParenR"/>
            </a:pPr>
            <a:r>
              <a:rPr lang="en-GB" sz="1800"/>
              <a:t>It </a:t>
            </a:r>
            <a:r>
              <a:rPr lang="en-GB" sz="1800">
                <a:solidFill>
                  <a:schemeClr val="accent4"/>
                </a:solidFill>
              </a:rPr>
              <a:t>had been</a:t>
            </a:r>
            <a:r>
              <a:rPr lang="en-GB" sz="1800"/>
              <a:t> a long day and our eyelids </a:t>
            </a:r>
            <a:r>
              <a:rPr lang="en-GB" sz="1800">
                <a:solidFill>
                  <a:schemeClr val="accent4"/>
                </a:solidFill>
              </a:rPr>
              <a:t>were drooping</a:t>
            </a:r>
            <a:r>
              <a:rPr lang="en-GB" sz="1800"/>
              <a:t>. </a:t>
            </a:r>
            <a:endParaRPr sz="1800"/>
          </a:p>
        </p:txBody>
      </p:sp>
      <p:sp>
        <p:nvSpPr>
          <p:cNvPr id="1123" name="Google Shape;1123;p86"/>
          <p:cNvSpPr txBox="1">
            <a:spLocks noGrp="1"/>
          </p:cNvSpPr>
          <p:nvPr>
            <p:ph type="body" idx="1"/>
          </p:nvPr>
        </p:nvSpPr>
        <p:spPr>
          <a:xfrm>
            <a:off x="324000" y="741600"/>
            <a:ext cx="6965400" cy="29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Sentences can include verbs in different tenses.</a:t>
            </a:r>
            <a:endParaRPr sz="1800"/>
          </a:p>
        </p:txBody>
      </p:sp>
      <p:sp>
        <p:nvSpPr>
          <p:cNvPr id="1124" name="Google Shape;1124;p86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Identifying tenses</a:t>
            </a: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9" name="Google Shape;1129;p87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Identifying tenses</a:t>
            </a:r>
            <a:endParaRPr/>
          </a:p>
        </p:txBody>
      </p:sp>
      <p:sp>
        <p:nvSpPr>
          <p:cNvPr id="1130" name="Google Shape;1130;p8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29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Here are the sentences annotated correctly:</a:t>
            </a:r>
            <a:endParaRPr sz="1800"/>
          </a:p>
        </p:txBody>
      </p:sp>
      <p:sp>
        <p:nvSpPr>
          <p:cNvPr id="1131" name="Google Shape;1131;p87"/>
          <p:cNvSpPr txBox="1">
            <a:spLocks noGrp="1"/>
          </p:cNvSpPr>
          <p:nvPr>
            <p:ph type="body" idx="1"/>
          </p:nvPr>
        </p:nvSpPr>
        <p:spPr>
          <a:xfrm>
            <a:off x="324000" y="1302600"/>
            <a:ext cx="8496000" cy="3517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AutoNum type="alphaLcParenR"/>
            </a:pPr>
            <a:r>
              <a:rPr lang="en-GB" sz="1800"/>
              <a:t>During French, Jun </a:t>
            </a:r>
            <a:r>
              <a:rPr lang="en-GB" sz="1800">
                <a:solidFill>
                  <a:schemeClr val="accent4"/>
                </a:solidFill>
              </a:rPr>
              <a:t>was being </a:t>
            </a:r>
            <a:r>
              <a:rPr lang="en-GB" sz="1800"/>
              <a:t>mischievous and Miss O’Neill </a:t>
            </a:r>
            <a:r>
              <a:rPr lang="en-GB" sz="1800">
                <a:solidFill>
                  <a:schemeClr val="accent4"/>
                </a:solidFill>
              </a:rPr>
              <a:t>gave </a:t>
            </a:r>
            <a:r>
              <a:rPr lang="en-GB" sz="1800"/>
              <a:t>him a consequence. 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2500"/>
              </a:spcBef>
              <a:spcAft>
                <a:spcPct val="0"/>
              </a:spcAft>
              <a:buSzPts val="1800"/>
              <a:buAutoNum type="alphaLcParenR"/>
            </a:pPr>
            <a:r>
              <a:rPr lang="en-GB" sz="1800"/>
              <a:t>After we </a:t>
            </a:r>
            <a:r>
              <a:rPr lang="en-GB" sz="1800">
                <a:solidFill>
                  <a:schemeClr val="accent4"/>
                </a:solidFill>
              </a:rPr>
              <a:t>had eaten</a:t>
            </a:r>
            <a:r>
              <a:rPr lang="en-GB" sz="1800"/>
              <a:t>, we </a:t>
            </a:r>
            <a:r>
              <a:rPr lang="en-GB" sz="1800">
                <a:solidFill>
                  <a:schemeClr val="accent4"/>
                </a:solidFill>
              </a:rPr>
              <a:t>ran</a:t>
            </a:r>
            <a:r>
              <a:rPr lang="en-GB" sz="1800"/>
              <a:t> outside as fast as lightning.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2500"/>
              </a:spcBef>
              <a:spcAft>
                <a:spcPct val="0"/>
              </a:spcAft>
              <a:buSzPts val="1800"/>
              <a:buAutoNum type="alphaLcParenR"/>
            </a:pPr>
            <a:r>
              <a:rPr lang="en-GB" sz="1800"/>
              <a:t>The music </a:t>
            </a:r>
            <a:r>
              <a:rPr lang="en-GB" sz="1800">
                <a:solidFill>
                  <a:schemeClr val="accent4"/>
                </a:solidFill>
              </a:rPr>
              <a:t>will be playing</a:t>
            </a:r>
            <a:r>
              <a:rPr lang="en-GB" sz="1800"/>
              <a:t> as we </a:t>
            </a:r>
            <a:r>
              <a:rPr lang="en-GB" sz="1800">
                <a:solidFill>
                  <a:schemeClr val="accent4"/>
                </a:solidFill>
              </a:rPr>
              <a:t>enter </a:t>
            </a:r>
            <a:r>
              <a:rPr lang="en-GB" sz="1800"/>
              <a:t>the church.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2500"/>
              </a:spcBef>
              <a:spcAft>
                <a:spcPct val="0"/>
              </a:spcAft>
              <a:buSzPts val="1800"/>
              <a:buAutoNum type="alphaLcParenR"/>
            </a:pPr>
            <a:r>
              <a:rPr lang="en-GB" sz="1800"/>
              <a:t>Mr Martinez </a:t>
            </a:r>
            <a:r>
              <a:rPr lang="en-GB" sz="1800">
                <a:solidFill>
                  <a:schemeClr val="accent4"/>
                </a:solidFill>
              </a:rPr>
              <a:t>has given</a:t>
            </a:r>
            <a:r>
              <a:rPr lang="en-GB" sz="1800"/>
              <a:t> us sufficient time, but we </a:t>
            </a:r>
            <a:r>
              <a:rPr lang="en-GB" sz="1800">
                <a:solidFill>
                  <a:schemeClr val="accent4"/>
                </a:solidFill>
              </a:rPr>
              <a:t>are struggling</a:t>
            </a:r>
            <a:r>
              <a:rPr lang="en-GB" sz="1800"/>
              <a:t>.  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2500"/>
              </a:spcBef>
              <a:spcAft>
                <a:spcPct val="0"/>
              </a:spcAft>
              <a:buSzPts val="1800"/>
              <a:buAutoNum type="alphaLcParenR"/>
            </a:pPr>
            <a:r>
              <a:rPr lang="en-GB" sz="1800"/>
              <a:t>When the sun </a:t>
            </a:r>
            <a:r>
              <a:rPr lang="en-GB" sz="1800">
                <a:solidFill>
                  <a:schemeClr val="accent4"/>
                </a:solidFill>
              </a:rPr>
              <a:t>rises</a:t>
            </a:r>
            <a:r>
              <a:rPr lang="en-GB" sz="1800"/>
              <a:t>, our troops </a:t>
            </a:r>
            <a:r>
              <a:rPr lang="en-GB" sz="1800">
                <a:solidFill>
                  <a:schemeClr val="accent4"/>
                </a:solidFill>
              </a:rPr>
              <a:t>will occupy</a:t>
            </a:r>
            <a:r>
              <a:rPr lang="en-GB" sz="1800"/>
              <a:t> the city.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2500"/>
              </a:spcBef>
              <a:spcAft>
                <a:spcPts val="2500"/>
              </a:spcAft>
              <a:buSzPts val="1800"/>
              <a:buAutoNum type="alphaLcParenR"/>
            </a:pPr>
            <a:r>
              <a:rPr lang="en-GB" sz="1800"/>
              <a:t>It </a:t>
            </a:r>
            <a:r>
              <a:rPr lang="en-GB" sz="1800">
                <a:solidFill>
                  <a:schemeClr val="accent4"/>
                </a:solidFill>
              </a:rPr>
              <a:t>had been</a:t>
            </a:r>
            <a:r>
              <a:rPr lang="en-GB" sz="1800"/>
              <a:t> a long day and our eyelids </a:t>
            </a:r>
            <a:r>
              <a:rPr lang="en-GB" sz="1800">
                <a:solidFill>
                  <a:schemeClr val="accent4"/>
                </a:solidFill>
              </a:rPr>
              <a:t>were drooping</a:t>
            </a:r>
            <a:r>
              <a:rPr lang="en-GB" sz="1800"/>
              <a:t>. </a:t>
            </a:r>
            <a:endParaRPr sz="1800"/>
          </a:p>
        </p:txBody>
      </p:sp>
      <p:sp>
        <p:nvSpPr>
          <p:cNvPr id="1132" name="Google Shape;1132;p87"/>
          <p:cNvSpPr txBox="1">
            <a:spLocks noGrp="1"/>
          </p:cNvSpPr>
          <p:nvPr>
            <p:ph type="body" idx="1"/>
          </p:nvPr>
        </p:nvSpPr>
        <p:spPr>
          <a:xfrm>
            <a:off x="7630775" y="1114250"/>
            <a:ext cx="254400" cy="29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S</a:t>
            </a: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133" name="Google Shape;1133;p87"/>
          <p:cNvSpPr txBox="1">
            <a:spLocks noGrp="1"/>
          </p:cNvSpPr>
          <p:nvPr>
            <p:ph type="body" idx="1"/>
          </p:nvPr>
        </p:nvSpPr>
        <p:spPr>
          <a:xfrm>
            <a:off x="3273700" y="1071338"/>
            <a:ext cx="417600" cy="29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Pro</a:t>
            </a: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134" name="Google Shape;1134;p87"/>
          <p:cNvSpPr txBox="1">
            <a:spLocks noGrp="1"/>
          </p:cNvSpPr>
          <p:nvPr>
            <p:ph type="body" idx="1"/>
          </p:nvPr>
        </p:nvSpPr>
        <p:spPr>
          <a:xfrm>
            <a:off x="2088675" y="1936897"/>
            <a:ext cx="417600" cy="29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Per</a:t>
            </a: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135" name="Google Shape;1135;p87"/>
          <p:cNvSpPr txBox="1">
            <a:spLocks noGrp="1"/>
          </p:cNvSpPr>
          <p:nvPr>
            <p:ph type="body" idx="1"/>
          </p:nvPr>
        </p:nvSpPr>
        <p:spPr>
          <a:xfrm>
            <a:off x="3476275" y="1963600"/>
            <a:ext cx="254400" cy="29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S</a:t>
            </a: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136" name="Google Shape;1136;p87"/>
          <p:cNvSpPr txBox="1">
            <a:spLocks noGrp="1"/>
          </p:cNvSpPr>
          <p:nvPr>
            <p:ph type="body" idx="1"/>
          </p:nvPr>
        </p:nvSpPr>
        <p:spPr>
          <a:xfrm>
            <a:off x="4534150" y="2553450"/>
            <a:ext cx="254400" cy="29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S</a:t>
            </a: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137" name="Google Shape;1137;p87"/>
          <p:cNvSpPr txBox="1">
            <a:spLocks noGrp="1"/>
          </p:cNvSpPr>
          <p:nvPr>
            <p:ph type="body" idx="1"/>
          </p:nvPr>
        </p:nvSpPr>
        <p:spPr>
          <a:xfrm>
            <a:off x="2506275" y="3742375"/>
            <a:ext cx="254400" cy="29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S</a:t>
            </a: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138" name="Google Shape;1138;p87"/>
          <p:cNvSpPr txBox="1">
            <a:spLocks noGrp="1"/>
          </p:cNvSpPr>
          <p:nvPr>
            <p:ph type="body" idx="1"/>
          </p:nvPr>
        </p:nvSpPr>
        <p:spPr>
          <a:xfrm>
            <a:off x="4696800" y="3742375"/>
            <a:ext cx="254400" cy="29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S</a:t>
            </a: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139" name="Google Shape;1139;p87"/>
          <p:cNvSpPr txBox="1">
            <a:spLocks noGrp="1"/>
          </p:cNvSpPr>
          <p:nvPr>
            <p:ph type="body" idx="1"/>
          </p:nvPr>
        </p:nvSpPr>
        <p:spPr>
          <a:xfrm>
            <a:off x="2469600" y="3144279"/>
            <a:ext cx="417600" cy="29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Per</a:t>
            </a: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140" name="Google Shape;1140;p87"/>
          <p:cNvSpPr txBox="1">
            <a:spLocks noGrp="1"/>
          </p:cNvSpPr>
          <p:nvPr>
            <p:ph type="body" idx="1"/>
          </p:nvPr>
        </p:nvSpPr>
        <p:spPr>
          <a:xfrm>
            <a:off x="1317425" y="4302129"/>
            <a:ext cx="417600" cy="29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Per</a:t>
            </a: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141" name="Google Shape;1141;p87"/>
          <p:cNvSpPr txBox="1">
            <a:spLocks noGrp="1"/>
          </p:cNvSpPr>
          <p:nvPr>
            <p:ph type="body" idx="1"/>
          </p:nvPr>
        </p:nvSpPr>
        <p:spPr>
          <a:xfrm>
            <a:off x="2506275" y="2553438"/>
            <a:ext cx="417600" cy="29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Pro</a:t>
            </a: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142" name="Google Shape;1142;p87"/>
          <p:cNvSpPr txBox="1">
            <a:spLocks noGrp="1"/>
          </p:cNvSpPr>
          <p:nvPr>
            <p:ph type="body" idx="1"/>
          </p:nvPr>
        </p:nvSpPr>
        <p:spPr>
          <a:xfrm>
            <a:off x="6727325" y="3162138"/>
            <a:ext cx="417600" cy="29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Pro</a:t>
            </a: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143" name="Google Shape;1143;p87"/>
          <p:cNvSpPr txBox="1">
            <a:spLocks noGrp="1"/>
          </p:cNvSpPr>
          <p:nvPr>
            <p:ph type="body" idx="1"/>
          </p:nvPr>
        </p:nvSpPr>
        <p:spPr>
          <a:xfrm>
            <a:off x="5565600" y="4319988"/>
            <a:ext cx="417600" cy="29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>
                <a:latin typeface="Kalam"/>
                <a:ea typeface="Kalam"/>
                <a:cs typeface="Kalam"/>
                <a:sym typeface="Kalam"/>
              </a:rPr>
              <a:t>Pro</a:t>
            </a:r>
            <a:endParaRPr sz="2000" b="1">
              <a:latin typeface="Kalam"/>
              <a:ea typeface="Kalam"/>
              <a:cs typeface="Kalam"/>
              <a:sym typeface="Kalam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8" name="Google Shape;1148;p88"/>
          <p:cNvSpPr txBox="1">
            <a:spLocks noGrp="1"/>
          </p:cNvSpPr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tenses</a:t>
            </a:r>
            <a:endParaRPr/>
          </a:p>
        </p:txBody>
      </p:sp>
      <p:sp>
        <p:nvSpPr>
          <p:cNvPr id="1149" name="Google Shape;1149;p88"/>
          <p:cNvSpPr txBox="1">
            <a:spLocks noGrp="1"/>
          </p:cNvSpPr>
          <p:nvPr>
            <p:ph type="title" idx="2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tenses</a:t>
            </a:r>
            <a:endParaRPr/>
          </a:p>
        </p:txBody>
      </p:sp>
      <p:sp>
        <p:nvSpPr>
          <p:cNvPr id="1150" name="Google Shape;1150;p88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Sentences in the simple, progressive and perfect present, past and future tense</a:t>
            </a:r>
            <a:endParaRPr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1151" name="Google Shape;1151;p8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8929" y="2992806"/>
            <a:ext cx="450575" cy="44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6" name="Google Shape;1156;p89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69258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Within each type of tense, we can change the tense we are using by adding, removing or changing the </a:t>
            </a:r>
            <a:r>
              <a:rPr lang="en-GB" sz="1800" b="1"/>
              <a:t>auxiliary verb</a:t>
            </a:r>
            <a:r>
              <a:rPr lang="en-GB" sz="1800"/>
              <a:t>. </a:t>
            </a:r>
            <a:endParaRPr sz="1800"/>
          </a:p>
        </p:txBody>
      </p:sp>
      <p:sp>
        <p:nvSpPr>
          <p:cNvPr id="1157" name="Google Shape;1157;p8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tenses</a:t>
            </a:r>
            <a:endParaRPr/>
          </a:p>
        </p:txBody>
      </p:sp>
      <p:sp>
        <p:nvSpPr>
          <p:cNvPr id="1158" name="Google Shape;1158;p89"/>
          <p:cNvSpPr txBox="1">
            <a:spLocks noGrp="1"/>
          </p:cNvSpPr>
          <p:nvPr>
            <p:ph type="body" idx="1"/>
          </p:nvPr>
        </p:nvSpPr>
        <p:spPr>
          <a:xfrm>
            <a:off x="3277825" y="1530645"/>
            <a:ext cx="2324700" cy="325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She </a:t>
            </a:r>
            <a:r>
              <a:rPr lang="en-GB" sz="1800">
                <a:solidFill>
                  <a:schemeClr val="accent5"/>
                </a:solidFill>
              </a:rPr>
              <a:t>is</a:t>
            </a:r>
            <a:r>
              <a:rPr lang="en-GB" sz="1800"/>
              <a:t> interrupting.</a:t>
            </a:r>
            <a:endParaRPr sz="1800"/>
          </a:p>
        </p:txBody>
      </p:sp>
      <p:cxnSp>
        <p:nvCxnSpPr>
          <p:cNvPr id="1159" name="Google Shape;1159;p89"/>
          <p:cNvCxnSpPr/>
          <p:nvPr/>
        </p:nvCxnSpPr>
        <p:spPr>
          <a:xfrm flipH="1">
            <a:off x="4440175" y="1943315"/>
            <a:ext cx="0" cy="460200"/>
          </a:xfrm>
          <a:prstGeom prst="straightConnector1">
            <a:avLst/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160" name="Google Shape;1160;p89"/>
          <p:cNvSpPr txBox="1">
            <a:spLocks noGrp="1"/>
          </p:cNvSpPr>
          <p:nvPr>
            <p:ph type="body" idx="1"/>
          </p:nvPr>
        </p:nvSpPr>
        <p:spPr>
          <a:xfrm>
            <a:off x="3157675" y="2490370"/>
            <a:ext cx="2565000" cy="325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She </a:t>
            </a:r>
            <a:r>
              <a:rPr lang="en-GB" sz="1800">
                <a:solidFill>
                  <a:schemeClr val="accent5"/>
                </a:solidFill>
              </a:rPr>
              <a:t>was </a:t>
            </a:r>
            <a:r>
              <a:rPr lang="en-GB" sz="1800"/>
              <a:t>interrupting.</a:t>
            </a:r>
            <a:endParaRPr sz="1800"/>
          </a:p>
        </p:txBody>
      </p:sp>
      <p:sp>
        <p:nvSpPr>
          <p:cNvPr id="1161" name="Google Shape;1161;p89"/>
          <p:cNvSpPr txBox="1">
            <a:spLocks noGrp="1"/>
          </p:cNvSpPr>
          <p:nvPr>
            <p:ph type="body" idx="1"/>
          </p:nvPr>
        </p:nvSpPr>
        <p:spPr>
          <a:xfrm>
            <a:off x="524500" y="1530645"/>
            <a:ext cx="1852200" cy="27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I recognise him.  </a:t>
            </a:r>
            <a:endParaRPr sz="1800"/>
          </a:p>
        </p:txBody>
      </p:sp>
      <p:cxnSp>
        <p:nvCxnSpPr>
          <p:cNvPr id="1162" name="Google Shape;1162;p89"/>
          <p:cNvCxnSpPr/>
          <p:nvPr/>
        </p:nvCxnSpPr>
        <p:spPr>
          <a:xfrm flipH="1">
            <a:off x="1312100" y="1924278"/>
            <a:ext cx="0" cy="460200"/>
          </a:xfrm>
          <a:prstGeom prst="straightConnector1">
            <a:avLst/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163" name="Google Shape;1163;p89"/>
          <p:cNvSpPr txBox="1">
            <a:spLocks noGrp="1"/>
          </p:cNvSpPr>
          <p:nvPr>
            <p:ph type="body" idx="1"/>
          </p:nvPr>
        </p:nvSpPr>
        <p:spPr>
          <a:xfrm>
            <a:off x="288250" y="2503295"/>
            <a:ext cx="2324700" cy="325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I </a:t>
            </a:r>
            <a:r>
              <a:rPr lang="en-GB" sz="1800">
                <a:solidFill>
                  <a:schemeClr val="accent5"/>
                </a:solidFill>
              </a:rPr>
              <a:t>will </a:t>
            </a:r>
            <a:r>
              <a:rPr lang="en-GB" sz="1800"/>
              <a:t>recognise him.</a:t>
            </a:r>
            <a:endParaRPr sz="1800"/>
          </a:p>
        </p:txBody>
      </p:sp>
      <p:sp>
        <p:nvSpPr>
          <p:cNvPr id="1164" name="Google Shape;1164;p89"/>
          <p:cNvSpPr txBox="1">
            <a:spLocks noGrp="1"/>
          </p:cNvSpPr>
          <p:nvPr>
            <p:ph type="body" idx="1"/>
          </p:nvPr>
        </p:nvSpPr>
        <p:spPr>
          <a:xfrm>
            <a:off x="6551000" y="1552970"/>
            <a:ext cx="1804500" cy="27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We </a:t>
            </a:r>
            <a:r>
              <a:rPr lang="en-GB" sz="1800">
                <a:solidFill>
                  <a:schemeClr val="accent5"/>
                </a:solidFill>
              </a:rPr>
              <a:t>had </a:t>
            </a:r>
            <a:r>
              <a:rPr lang="en-GB" sz="1800"/>
              <a:t>arrived!</a:t>
            </a:r>
            <a:endParaRPr sz="1800"/>
          </a:p>
        </p:txBody>
      </p:sp>
      <p:cxnSp>
        <p:nvCxnSpPr>
          <p:cNvPr id="1165" name="Google Shape;1165;p89"/>
          <p:cNvCxnSpPr/>
          <p:nvPr/>
        </p:nvCxnSpPr>
        <p:spPr>
          <a:xfrm flipH="1">
            <a:off x="7453250" y="1968928"/>
            <a:ext cx="0" cy="460200"/>
          </a:xfrm>
          <a:prstGeom prst="straightConnector1">
            <a:avLst/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166" name="Google Shape;1166;p89"/>
          <p:cNvSpPr txBox="1">
            <a:spLocks noGrp="1"/>
          </p:cNvSpPr>
          <p:nvPr>
            <p:ph type="body" idx="1"/>
          </p:nvPr>
        </p:nvSpPr>
        <p:spPr>
          <a:xfrm>
            <a:off x="6502100" y="2503295"/>
            <a:ext cx="1902300" cy="27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We </a:t>
            </a:r>
            <a:r>
              <a:rPr lang="en-GB" sz="1800">
                <a:solidFill>
                  <a:schemeClr val="accent5"/>
                </a:solidFill>
              </a:rPr>
              <a:t>have </a:t>
            </a:r>
            <a:r>
              <a:rPr lang="en-GB" sz="1800"/>
              <a:t>arrived!</a:t>
            </a:r>
            <a:endParaRPr sz="1800"/>
          </a:p>
        </p:txBody>
      </p:sp>
      <p:sp>
        <p:nvSpPr>
          <p:cNvPr id="1167" name="Google Shape;1167;p89"/>
          <p:cNvSpPr txBox="1">
            <a:spLocks noGrp="1"/>
          </p:cNvSpPr>
          <p:nvPr>
            <p:ph type="body" idx="1"/>
          </p:nvPr>
        </p:nvSpPr>
        <p:spPr>
          <a:xfrm>
            <a:off x="3112975" y="3532250"/>
            <a:ext cx="2654400" cy="325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She </a:t>
            </a:r>
            <a:r>
              <a:rPr lang="en-GB" sz="1800">
                <a:solidFill>
                  <a:schemeClr val="accent5"/>
                </a:solidFill>
              </a:rPr>
              <a:t>will be </a:t>
            </a:r>
            <a:r>
              <a:rPr lang="en-GB" sz="1800"/>
              <a:t>interrupting.</a:t>
            </a:r>
            <a:endParaRPr sz="1800"/>
          </a:p>
        </p:txBody>
      </p:sp>
      <p:sp>
        <p:nvSpPr>
          <p:cNvPr id="1168" name="Google Shape;1168;p89"/>
          <p:cNvSpPr txBox="1">
            <a:spLocks noGrp="1"/>
          </p:cNvSpPr>
          <p:nvPr>
            <p:ph type="body" idx="1"/>
          </p:nvPr>
        </p:nvSpPr>
        <p:spPr>
          <a:xfrm>
            <a:off x="288250" y="3025295"/>
            <a:ext cx="2565000" cy="868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In the </a:t>
            </a:r>
            <a:r>
              <a:rPr lang="en-GB" sz="1800" b="1"/>
              <a:t>simple tenses</a:t>
            </a:r>
            <a:r>
              <a:rPr lang="en-GB" sz="1800"/>
              <a:t>, the main </a:t>
            </a:r>
            <a:r>
              <a:rPr lang="en-GB" sz="1800" b="1"/>
              <a:t>verb</a:t>
            </a:r>
            <a:r>
              <a:rPr lang="en-GB" sz="1800"/>
              <a:t> can change too.</a:t>
            </a:r>
            <a:endParaRPr sz="1800"/>
          </a:p>
        </p:txBody>
      </p:sp>
      <p:sp>
        <p:nvSpPr>
          <p:cNvPr id="1169" name="Google Shape;1169;p89"/>
          <p:cNvSpPr txBox="1">
            <a:spLocks noGrp="1"/>
          </p:cNvSpPr>
          <p:nvPr>
            <p:ph type="body" idx="1"/>
          </p:nvPr>
        </p:nvSpPr>
        <p:spPr>
          <a:xfrm>
            <a:off x="6296850" y="3532250"/>
            <a:ext cx="2324700" cy="27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We </a:t>
            </a:r>
            <a:r>
              <a:rPr lang="en-GB" sz="1800">
                <a:solidFill>
                  <a:schemeClr val="accent5"/>
                </a:solidFill>
              </a:rPr>
              <a:t>will have </a:t>
            </a:r>
            <a:r>
              <a:rPr lang="en-GB" sz="1800"/>
              <a:t>arrived!</a:t>
            </a:r>
            <a:endParaRPr sz="1800"/>
          </a:p>
        </p:txBody>
      </p:sp>
      <p:cxnSp>
        <p:nvCxnSpPr>
          <p:cNvPr id="1170" name="Google Shape;1170;p89"/>
          <p:cNvCxnSpPr/>
          <p:nvPr/>
        </p:nvCxnSpPr>
        <p:spPr>
          <a:xfrm flipH="1">
            <a:off x="1312100" y="3931342"/>
            <a:ext cx="0" cy="460200"/>
          </a:xfrm>
          <a:prstGeom prst="straightConnector1">
            <a:avLst/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171" name="Google Shape;1171;p89"/>
          <p:cNvSpPr txBox="1">
            <a:spLocks noGrp="1"/>
          </p:cNvSpPr>
          <p:nvPr>
            <p:ph type="body" idx="1"/>
          </p:nvPr>
        </p:nvSpPr>
        <p:spPr>
          <a:xfrm>
            <a:off x="288250" y="4405245"/>
            <a:ext cx="2324700" cy="325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I recognise</a:t>
            </a:r>
            <a:r>
              <a:rPr lang="en-GB" sz="1800">
                <a:solidFill>
                  <a:schemeClr val="accent5"/>
                </a:solidFill>
              </a:rPr>
              <a:t>d</a:t>
            </a:r>
            <a:r>
              <a:rPr lang="en-GB" sz="1800"/>
              <a:t> him.</a:t>
            </a:r>
            <a:endParaRPr sz="1800"/>
          </a:p>
        </p:txBody>
      </p:sp>
      <p:cxnSp>
        <p:nvCxnSpPr>
          <p:cNvPr id="1172" name="Google Shape;1172;p89"/>
          <p:cNvCxnSpPr/>
          <p:nvPr/>
        </p:nvCxnSpPr>
        <p:spPr>
          <a:xfrm flipH="1">
            <a:off x="4440175" y="2890915"/>
            <a:ext cx="0" cy="460200"/>
          </a:xfrm>
          <a:prstGeom prst="straightConnector1">
            <a:avLst/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73" name="Google Shape;1173;p89"/>
          <p:cNvCxnSpPr/>
          <p:nvPr/>
        </p:nvCxnSpPr>
        <p:spPr>
          <a:xfrm flipH="1">
            <a:off x="7453250" y="2925078"/>
            <a:ext cx="0" cy="460200"/>
          </a:xfrm>
          <a:prstGeom prst="straightConnector1">
            <a:avLst/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174" name="Google Shape;1174;p89"/>
          <p:cNvSpPr txBox="1">
            <a:spLocks noGrp="1"/>
          </p:cNvSpPr>
          <p:nvPr>
            <p:ph type="body" idx="1"/>
          </p:nvPr>
        </p:nvSpPr>
        <p:spPr>
          <a:xfrm>
            <a:off x="3626850" y="4181750"/>
            <a:ext cx="4683300" cy="54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In the </a:t>
            </a:r>
            <a:r>
              <a:rPr lang="en-GB" sz="1800" b="1"/>
              <a:t>progressive </a:t>
            </a:r>
            <a:r>
              <a:rPr lang="en-GB" sz="1800"/>
              <a:t>and</a:t>
            </a:r>
            <a:r>
              <a:rPr lang="en-GB" sz="1800" b="1"/>
              <a:t> perfect tenses</a:t>
            </a:r>
            <a:r>
              <a:rPr lang="en-GB" sz="1800"/>
              <a:t>, the main </a:t>
            </a:r>
            <a:r>
              <a:rPr lang="en-GB" sz="1800" b="1"/>
              <a:t>verb</a:t>
            </a:r>
            <a:r>
              <a:rPr lang="en-GB" sz="1800"/>
              <a:t> does not change.</a:t>
            </a:r>
            <a:endParaRPr sz="1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9" name="Google Shape;1179;p90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6971400" cy="581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Say the </a:t>
            </a:r>
            <a:r>
              <a:rPr lang="en-GB" sz="1800" b="1"/>
              <a:t>verb </a:t>
            </a:r>
            <a:r>
              <a:rPr lang="en-GB" sz="1800"/>
              <a:t>forms to complete the table, using the different </a:t>
            </a:r>
            <a:r>
              <a:rPr lang="en-GB" sz="1800" b="1"/>
              <a:t>tenses </a:t>
            </a:r>
            <a:r>
              <a:rPr lang="en-GB" sz="1800"/>
              <a:t>shown. The first one has been done for you. </a:t>
            </a:r>
            <a:endParaRPr sz="1800"/>
          </a:p>
        </p:txBody>
      </p:sp>
      <p:sp>
        <p:nvSpPr>
          <p:cNvPr id="1180" name="Google Shape;1180;p9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tenses</a:t>
            </a:r>
            <a:endParaRPr/>
          </a:p>
        </p:txBody>
      </p:sp>
      <p:graphicFrame>
        <p:nvGraphicFramePr>
          <p:cNvPr id="1181" name="Google Shape;1181;p90"/>
          <p:cNvGraphicFramePr>
            <a:graphicFrameLocks noGrp="1"/>
          </p:cNvGraphicFramePr>
          <p:nvPr/>
        </p:nvGraphicFramePr>
        <p:xfrm>
          <a:off x="324000" y="16200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{C5C09324-C2BF-4F1D-9F7D-9D3B8E08678B}</a:tableStyleId>
              </a:tblPr>
              <a:tblGrid>
                <a:gridCol w="956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9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25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25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85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 b="1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 b="1">
                          <a:latin typeface="Lexend"/>
                          <a:ea typeface="Lexend"/>
                          <a:cs typeface="Lexend"/>
                          <a:sym typeface="Lexend"/>
                        </a:rPr>
                        <a:t>simple</a:t>
                      </a:r>
                      <a:endParaRPr sz="1800" b="1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 b="1">
                          <a:latin typeface="Lexend"/>
                          <a:ea typeface="Lexend"/>
                          <a:cs typeface="Lexend"/>
                          <a:sym typeface="Lexend"/>
                        </a:rPr>
                        <a:t>progressive</a:t>
                      </a:r>
                      <a:endParaRPr sz="1800" b="1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 b="1">
                          <a:latin typeface="Lexend"/>
                          <a:ea typeface="Lexend"/>
                          <a:cs typeface="Lexend"/>
                          <a:sym typeface="Lexend"/>
                        </a:rPr>
                        <a:t>perfect</a:t>
                      </a:r>
                      <a:endParaRPr sz="1800" b="1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7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past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She </a:t>
                      </a:r>
                      <a:r>
                        <a:rPr lang="en-GB" sz="1800">
                          <a:solidFill>
                            <a:schemeClr val="accent5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queued </a:t>
                      </a: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by the door.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He </a:t>
                      </a:r>
                      <a:r>
                        <a:rPr lang="en-GB" sz="1800">
                          <a:solidFill>
                            <a:schemeClr val="accent5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was developing</a:t>
                      </a: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 his skills.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She </a:t>
                      </a:r>
                      <a:r>
                        <a:rPr lang="en-GB" sz="1800">
                          <a:solidFill>
                            <a:schemeClr val="accent5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had taken 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my temperature.</a:t>
                      </a:r>
                      <a:endParaRPr sz="1800">
                        <a:solidFill>
                          <a:schemeClr val="dk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7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present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She </a:t>
                      </a:r>
                      <a:r>
                        <a:rPr lang="en-GB" sz="1800">
                          <a:solidFill>
                            <a:schemeClr val="accent5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queues </a:t>
                      </a: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by the door.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7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600">
                          <a:latin typeface="Lexend"/>
                          <a:ea typeface="Lexend"/>
                          <a:cs typeface="Lexend"/>
                          <a:sym typeface="Lexend"/>
                        </a:rPr>
                        <a:t>future</a:t>
                      </a:r>
                      <a:endParaRPr sz="1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She </a:t>
                      </a:r>
                      <a:r>
                        <a:rPr lang="en-GB" sz="1800">
                          <a:solidFill>
                            <a:schemeClr val="accent5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will queue</a:t>
                      </a: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 by the door.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82" name="Google Shape;1182;p90"/>
          <p:cNvSpPr txBox="1">
            <a:spLocks noGrp="1"/>
          </p:cNvSpPr>
          <p:nvPr>
            <p:ph type="body" idx="1"/>
          </p:nvPr>
        </p:nvSpPr>
        <p:spPr>
          <a:xfrm>
            <a:off x="3453000" y="2889722"/>
            <a:ext cx="2502000" cy="581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He </a:t>
            </a: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is developing 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his skills.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183" name="Google Shape;1183;p90"/>
          <p:cNvSpPr txBox="1">
            <a:spLocks noGrp="1"/>
          </p:cNvSpPr>
          <p:nvPr>
            <p:ph type="body" idx="1"/>
          </p:nvPr>
        </p:nvSpPr>
        <p:spPr>
          <a:xfrm>
            <a:off x="6172950" y="2873672"/>
            <a:ext cx="25281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She </a:t>
            </a: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has taken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 my temperature.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184" name="Google Shape;1184;p90"/>
          <p:cNvSpPr txBox="1">
            <a:spLocks noGrp="1"/>
          </p:cNvSpPr>
          <p:nvPr>
            <p:ph type="body" idx="1"/>
          </p:nvPr>
        </p:nvSpPr>
        <p:spPr>
          <a:xfrm>
            <a:off x="3477600" y="3626250"/>
            <a:ext cx="2477400" cy="581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He </a:t>
            </a: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will be developing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 his skills.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185" name="Google Shape;1185;p90"/>
          <p:cNvSpPr txBox="1">
            <a:spLocks noGrp="1"/>
          </p:cNvSpPr>
          <p:nvPr>
            <p:ph type="body" idx="1"/>
          </p:nvPr>
        </p:nvSpPr>
        <p:spPr>
          <a:xfrm>
            <a:off x="6172950" y="3616458"/>
            <a:ext cx="2450700" cy="581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She </a:t>
            </a: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will have taken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 my temperature.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0" name="Google Shape;1190;p9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tenses</a:t>
            </a:r>
            <a:endParaRPr/>
          </a:p>
        </p:txBody>
      </p:sp>
      <p:sp>
        <p:nvSpPr>
          <p:cNvPr id="1191" name="Google Shape;1191;p91"/>
          <p:cNvSpPr txBox="1">
            <a:spLocks noGrp="1"/>
          </p:cNvSpPr>
          <p:nvPr>
            <p:ph type="body" idx="1"/>
          </p:nvPr>
        </p:nvSpPr>
        <p:spPr>
          <a:xfrm>
            <a:off x="246525" y="810000"/>
            <a:ext cx="6953400" cy="561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When we change the type of tense, we might have to change both the </a:t>
            </a:r>
            <a:r>
              <a:rPr lang="en-GB" sz="1800" b="1"/>
              <a:t>auxiliary verb</a:t>
            </a:r>
            <a:r>
              <a:rPr lang="en-GB" sz="1800"/>
              <a:t> and the main </a:t>
            </a:r>
            <a:r>
              <a:rPr lang="en-GB" sz="1800" b="1"/>
              <a:t>verb</a:t>
            </a:r>
            <a:r>
              <a:rPr lang="en-GB" sz="1800"/>
              <a:t>:</a:t>
            </a:r>
            <a:endParaRPr sz="1800"/>
          </a:p>
        </p:txBody>
      </p:sp>
      <p:sp>
        <p:nvSpPr>
          <p:cNvPr id="1192" name="Google Shape;1192;p91"/>
          <p:cNvSpPr txBox="1">
            <a:spLocks noGrp="1"/>
          </p:cNvSpPr>
          <p:nvPr>
            <p:ph type="body" idx="1"/>
          </p:nvPr>
        </p:nvSpPr>
        <p:spPr>
          <a:xfrm>
            <a:off x="545900" y="3453675"/>
            <a:ext cx="1497000" cy="27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I </a:t>
            </a:r>
            <a:r>
              <a:rPr lang="en-GB" sz="1800">
                <a:solidFill>
                  <a:schemeClr val="accent5"/>
                </a:solidFill>
              </a:rPr>
              <a:t>will </a:t>
            </a:r>
            <a:r>
              <a:rPr lang="en-GB" sz="1800"/>
              <a:t>arriv</a:t>
            </a:r>
            <a:r>
              <a:rPr lang="en-GB" sz="1800">
                <a:solidFill>
                  <a:schemeClr val="accent5"/>
                </a:solidFill>
              </a:rPr>
              <a:t>e</a:t>
            </a:r>
            <a:r>
              <a:rPr lang="en-GB" sz="1800"/>
              <a:t>.</a:t>
            </a:r>
            <a:endParaRPr sz="1800"/>
          </a:p>
        </p:txBody>
      </p:sp>
      <p:sp>
        <p:nvSpPr>
          <p:cNvPr id="1193" name="Google Shape;1193;p91"/>
          <p:cNvSpPr txBox="1">
            <a:spLocks noGrp="1"/>
          </p:cNvSpPr>
          <p:nvPr>
            <p:ph type="body" idx="1"/>
          </p:nvPr>
        </p:nvSpPr>
        <p:spPr>
          <a:xfrm>
            <a:off x="3125225" y="3453675"/>
            <a:ext cx="1933500" cy="27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I </a:t>
            </a:r>
            <a:r>
              <a:rPr lang="en-GB" sz="1800">
                <a:solidFill>
                  <a:schemeClr val="accent5"/>
                </a:solidFill>
              </a:rPr>
              <a:t>will be</a:t>
            </a:r>
            <a:r>
              <a:rPr lang="en-GB" sz="1800"/>
              <a:t> arriv</a:t>
            </a:r>
            <a:r>
              <a:rPr lang="en-GB" sz="1800">
                <a:solidFill>
                  <a:schemeClr val="accent5"/>
                </a:solidFill>
              </a:rPr>
              <a:t>ing</a:t>
            </a:r>
            <a:r>
              <a:rPr lang="en-GB" sz="1800"/>
              <a:t>.</a:t>
            </a:r>
            <a:endParaRPr sz="1800"/>
          </a:p>
        </p:txBody>
      </p:sp>
      <p:sp>
        <p:nvSpPr>
          <p:cNvPr id="1194" name="Google Shape;1194;p91"/>
          <p:cNvSpPr txBox="1">
            <a:spLocks noGrp="1"/>
          </p:cNvSpPr>
          <p:nvPr>
            <p:ph type="body" idx="1"/>
          </p:nvPr>
        </p:nvSpPr>
        <p:spPr>
          <a:xfrm>
            <a:off x="6234300" y="3453675"/>
            <a:ext cx="2125500" cy="27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I will </a:t>
            </a:r>
            <a:r>
              <a:rPr lang="en-GB" sz="1800">
                <a:solidFill>
                  <a:schemeClr val="accent5"/>
                </a:solidFill>
              </a:rPr>
              <a:t>have </a:t>
            </a:r>
            <a:r>
              <a:rPr lang="en-GB" sz="1800"/>
              <a:t>arriv</a:t>
            </a:r>
            <a:r>
              <a:rPr lang="en-GB" sz="1800">
                <a:solidFill>
                  <a:schemeClr val="accent5"/>
                </a:solidFill>
              </a:rPr>
              <a:t>ed</a:t>
            </a:r>
            <a:r>
              <a:rPr lang="en-GB" sz="1800"/>
              <a:t>.</a:t>
            </a:r>
            <a:endParaRPr sz="1800"/>
          </a:p>
        </p:txBody>
      </p:sp>
      <p:cxnSp>
        <p:nvCxnSpPr>
          <p:cNvPr id="1195" name="Google Shape;1195;p91"/>
          <p:cNvCxnSpPr/>
          <p:nvPr/>
        </p:nvCxnSpPr>
        <p:spPr>
          <a:xfrm>
            <a:off x="2266325" y="3591075"/>
            <a:ext cx="513300" cy="0"/>
          </a:xfrm>
          <a:prstGeom prst="straightConnector1">
            <a:avLst/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96" name="Google Shape;1196;p91"/>
          <p:cNvCxnSpPr/>
          <p:nvPr/>
        </p:nvCxnSpPr>
        <p:spPr>
          <a:xfrm>
            <a:off x="5485863" y="3591075"/>
            <a:ext cx="513300" cy="0"/>
          </a:xfrm>
          <a:prstGeom prst="straightConnector1">
            <a:avLst/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197" name="Google Shape;1197;p91"/>
          <p:cNvSpPr txBox="1">
            <a:spLocks noGrp="1"/>
          </p:cNvSpPr>
          <p:nvPr>
            <p:ph type="body" idx="1"/>
          </p:nvPr>
        </p:nvSpPr>
        <p:spPr>
          <a:xfrm>
            <a:off x="545900" y="2637713"/>
            <a:ext cx="1497000" cy="561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She achieve</a:t>
            </a:r>
            <a:r>
              <a:rPr lang="en-GB" sz="1800">
                <a:solidFill>
                  <a:schemeClr val="accent5"/>
                </a:solidFill>
              </a:rPr>
              <a:t>s</a:t>
            </a:r>
            <a:r>
              <a:rPr lang="en-GB" sz="1800"/>
              <a:t> great things.</a:t>
            </a:r>
            <a:endParaRPr sz="1800"/>
          </a:p>
        </p:txBody>
      </p:sp>
      <p:sp>
        <p:nvSpPr>
          <p:cNvPr id="1198" name="Google Shape;1198;p91"/>
          <p:cNvSpPr txBox="1">
            <a:spLocks noGrp="1"/>
          </p:cNvSpPr>
          <p:nvPr>
            <p:ph type="body" idx="1"/>
          </p:nvPr>
        </p:nvSpPr>
        <p:spPr>
          <a:xfrm>
            <a:off x="3125225" y="2637713"/>
            <a:ext cx="2204700" cy="561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She </a:t>
            </a:r>
            <a:r>
              <a:rPr lang="en-GB" sz="1800">
                <a:solidFill>
                  <a:schemeClr val="accent5"/>
                </a:solidFill>
              </a:rPr>
              <a:t>is </a:t>
            </a:r>
            <a:r>
              <a:rPr lang="en-GB" sz="1800"/>
              <a:t>achiev</a:t>
            </a:r>
            <a:r>
              <a:rPr lang="en-GB" sz="1800">
                <a:solidFill>
                  <a:schemeClr val="accent5"/>
                </a:solidFill>
              </a:rPr>
              <a:t>ing</a:t>
            </a:r>
            <a:r>
              <a:rPr lang="en-GB" sz="1800"/>
              <a:t> great things.</a:t>
            </a:r>
            <a:endParaRPr sz="1800"/>
          </a:p>
        </p:txBody>
      </p:sp>
      <p:sp>
        <p:nvSpPr>
          <p:cNvPr id="1199" name="Google Shape;1199;p91"/>
          <p:cNvSpPr txBox="1">
            <a:spLocks noGrp="1"/>
          </p:cNvSpPr>
          <p:nvPr>
            <p:ph type="body" idx="1"/>
          </p:nvPr>
        </p:nvSpPr>
        <p:spPr>
          <a:xfrm>
            <a:off x="6234300" y="2637713"/>
            <a:ext cx="2002200" cy="565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She </a:t>
            </a:r>
            <a:r>
              <a:rPr lang="en-GB" sz="1800">
                <a:solidFill>
                  <a:schemeClr val="accent5"/>
                </a:solidFill>
              </a:rPr>
              <a:t>has </a:t>
            </a:r>
            <a:r>
              <a:rPr lang="en-GB" sz="1800"/>
              <a:t>achiev</a:t>
            </a:r>
            <a:r>
              <a:rPr lang="en-GB" sz="1800">
                <a:solidFill>
                  <a:schemeClr val="accent5"/>
                </a:solidFill>
              </a:rPr>
              <a:t>ed</a:t>
            </a:r>
            <a:r>
              <a:rPr lang="en-GB" sz="1800"/>
              <a:t> great things.</a:t>
            </a:r>
            <a:endParaRPr sz="1800"/>
          </a:p>
        </p:txBody>
      </p:sp>
      <p:cxnSp>
        <p:nvCxnSpPr>
          <p:cNvPr id="1200" name="Google Shape;1200;p91"/>
          <p:cNvCxnSpPr/>
          <p:nvPr/>
        </p:nvCxnSpPr>
        <p:spPr>
          <a:xfrm>
            <a:off x="2266325" y="2922825"/>
            <a:ext cx="513300" cy="0"/>
          </a:xfrm>
          <a:prstGeom prst="straightConnector1">
            <a:avLst/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201" name="Google Shape;1201;p91"/>
          <p:cNvCxnSpPr/>
          <p:nvPr/>
        </p:nvCxnSpPr>
        <p:spPr>
          <a:xfrm>
            <a:off x="5485863" y="2922825"/>
            <a:ext cx="513300" cy="0"/>
          </a:xfrm>
          <a:prstGeom prst="straightConnector1">
            <a:avLst/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202" name="Google Shape;1202;p91"/>
          <p:cNvSpPr txBox="1">
            <a:spLocks noGrp="1"/>
          </p:cNvSpPr>
          <p:nvPr>
            <p:ph type="body" idx="1"/>
          </p:nvPr>
        </p:nvSpPr>
        <p:spPr>
          <a:xfrm>
            <a:off x="545900" y="2108250"/>
            <a:ext cx="1497000" cy="27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I attach</a:t>
            </a:r>
            <a:r>
              <a:rPr lang="en-GB" sz="1800">
                <a:solidFill>
                  <a:schemeClr val="accent5"/>
                </a:solidFill>
              </a:rPr>
              <a:t>ed</a:t>
            </a:r>
            <a:r>
              <a:rPr lang="en-GB" sz="1800"/>
              <a:t> it.</a:t>
            </a:r>
            <a:endParaRPr sz="1800"/>
          </a:p>
        </p:txBody>
      </p:sp>
      <p:sp>
        <p:nvSpPr>
          <p:cNvPr id="1203" name="Google Shape;1203;p91"/>
          <p:cNvSpPr txBox="1">
            <a:spLocks noGrp="1"/>
          </p:cNvSpPr>
          <p:nvPr>
            <p:ph type="body" idx="1"/>
          </p:nvPr>
        </p:nvSpPr>
        <p:spPr>
          <a:xfrm>
            <a:off x="3125225" y="2108250"/>
            <a:ext cx="2125500" cy="27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I </a:t>
            </a:r>
            <a:r>
              <a:rPr lang="en-GB" sz="1800">
                <a:solidFill>
                  <a:schemeClr val="accent5"/>
                </a:solidFill>
              </a:rPr>
              <a:t>was </a:t>
            </a:r>
            <a:r>
              <a:rPr lang="en-GB" sz="1800"/>
              <a:t>attach</a:t>
            </a:r>
            <a:r>
              <a:rPr lang="en-GB" sz="1800">
                <a:solidFill>
                  <a:schemeClr val="accent5"/>
                </a:solidFill>
              </a:rPr>
              <a:t>ing</a:t>
            </a:r>
            <a:r>
              <a:rPr lang="en-GB" sz="1800"/>
              <a:t> it.</a:t>
            </a:r>
            <a:endParaRPr sz="1800"/>
          </a:p>
        </p:txBody>
      </p:sp>
      <p:sp>
        <p:nvSpPr>
          <p:cNvPr id="1204" name="Google Shape;1204;p91"/>
          <p:cNvSpPr txBox="1">
            <a:spLocks noGrp="1"/>
          </p:cNvSpPr>
          <p:nvPr>
            <p:ph type="body" idx="1"/>
          </p:nvPr>
        </p:nvSpPr>
        <p:spPr>
          <a:xfrm>
            <a:off x="6234300" y="2108250"/>
            <a:ext cx="2526600" cy="27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I </a:t>
            </a:r>
            <a:r>
              <a:rPr lang="en-GB" sz="1800">
                <a:solidFill>
                  <a:schemeClr val="accent5"/>
                </a:solidFill>
              </a:rPr>
              <a:t>had </a:t>
            </a:r>
            <a:r>
              <a:rPr lang="en-GB" sz="1800"/>
              <a:t>attach</a:t>
            </a:r>
            <a:r>
              <a:rPr lang="en-GB" sz="1800">
                <a:solidFill>
                  <a:schemeClr val="accent5"/>
                </a:solidFill>
              </a:rPr>
              <a:t>ed</a:t>
            </a:r>
            <a:r>
              <a:rPr lang="en-GB" sz="1800"/>
              <a:t> it.</a:t>
            </a:r>
            <a:endParaRPr sz="1800"/>
          </a:p>
        </p:txBody>
      </p:sp>
      <p:cxnSp>
        <p:nvCxnSpPr>
          <p:cNvPr id="1205" name="Google Shape;1205;p91"/>
          <p:cNvCxnSpPr/>
          <p:nvPr/>
        </p:nvCxnSpPr>
        <p:spPr>
          <a:xfrm>
            <a:off x="2266325" y="2245650"/>
            <a:ext cx="513300" cy="0"/>
          </a:xfrm>
          <a:prstGeom prst="straightConnector1">
            <a:avLst/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206" name="Google Shape;1206;p91"/>
          <p:cNvCxnSpPr/>
          <p:nvPr/>
        </p:nvCxnSpPr>
        <p:spPr>
          <a:xfrm>
            <a:off x="5485863" y="2245650"/>
            <a:ext cx="513300" cy="0"/>
          </a:xfrm>
          <a:prstGeom prst="straightConnector1">
            <a:avLst/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207" name="Google Shape;1207;p91"/>
          <p:cNvSpPr txBox="1">
            <a:spLocks noGrp="1"/>
          </p:cNvSpPr>
          <p:nvPr>
            <p:ph type="body" idx="1"/>
          </p:nvPr>
        </p:nvSpPr>
        <p:spPr>
          <a:xfrm>
            <a:off x="545900" y="1602375"/>
            <a:ext cx="1497000" cy="27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/>
              <a:t>simple</a:t>
            </a:r>
            <a:endParaRPr sz="1800" b="1"/>
          </a:p>
        </p:txBody>
      </p:sp>
      <p:sp>
        <p:nvSpPr>
          <p:cNvPr id="1208" name="Google Shape;1208;p91"/>
          <p:cNvSpPr txBox="1">
            <a:spLocks noGrp="1"/>
          </p:cNvSpPr>
          <p:nvPr>
            <p:ph type="body" idx="1"/>
          </p:nvPr>
        </p:nvSpPr>
        <p:spPr>
          <a:xfrm>
            <a:off x="3125225" y="1620000"/>
            <a:ext cx="1497000" cy="27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/>
              <a:t>progressive</a:t>
            </a:r>
            <a:endParaRPr sz="1800" b="1"/>
          </a:p>
        </p:txBody>
      </p:sp>
      <p:sp>
        <p:nvSpPr>
          <p:cNvPr id="1209" name="Google Shape;1209;p91"/>
          <p:cNvSpPr txBox="1">
            <a:spLocks noGrp="1"/>
          </p:cNvSpPr>
          <p:nvPr>
            <p:ph type="body" idx="1"/>
          </p:nvPr>
        </p:nvSpPr>
        <p:spPr>
          <a:xfrm>
            <a:off x="6256800" y="1620000"/>
            <a:ext cx="1497000" cy="27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/>
              <a:t>perfect</a:t>
            </a:r>
            <a:endParaRPr sz="1800" b="1"/>
          </a:p>
        </p:txBody>
      </p:sp>
      <p:sp>
        <p:nvSpPr>
          <p:cNvPr id="1210" name="Google Shape;1210;p91"/>
          <p:cNvSpPr txBox="1">
            <a:spLocks noGrp="1"/>
          </p:cNvSpPr>
          <p:nvPr>
            <p:ph type="body" idx="1"/>
          </p:nvPr>
        </p:nvSpPr>
        <p:spPr>
          <a:xfrm>
            <a:off x="3125225" y="4045200"/>
            <a:ext cx="1933500" cy="565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/>
              <a:t>auxiliary verb</a:t>
            </a:r>
            <a:r>
              <a:rPr lang="en-GB" sz="1800"/>
              <a:t> based on ‘to be’</a:t>
            </a:r>
            <a:endParaRPr sz="1800"/>
          </a:p>
        </p:txBody>
      </p:sp>
      <p:sp>
        <p:nvSpPr>
          <p:cNvPr id="1211" name="Google Shape;1211;p91"/>
          <p:cNvSpPr txBox="1">
            <a:spLocks noGrp="1"/>
          </p:cNvSpPr>
          <p:nvPr>
            <p:ph type="body" idx="1"/>
          </p:nvPr>
        </p:nvSpPr>
        <p:spPr>
          <a:xfrm>
            <a:off x="6221100" y="4037100"/>
            <a:ext cx="2151900" cy="565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/>
              <a:t>auxiliary verb</a:t>
            </a:r>
            <a:r>
              <a:rPr lang="en-GB" sz="1800"/>
              <a:t> based on ‘to have’</a:t>
            </a:r>
            <a:endParaRPr sz="1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6" name="Google Shape;1216;p9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6971400" cy="581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Say the </a:t>
            </a:r>
            <a:r>
              <a:rPr lang="en-GB" sz="1800" b="1"/>
              <a:t>verb </a:t>
            </a:r>
            <a:r>
              <a:rPr lang="en-GB" sz="1800"/>
              <a:t>forms to complete the table using the different </a:t>
            </a:r>
            <a:r>
              <a:rPr lang="en-GB" sz="1800" b="1"/>
              <a:t>tenses </a:t>
            </a:r>
            <a:r>
              <a:rPr lang="en-GB" sz="1800"/>
              <a:t>shown. The first one has been done for you. </a:t>
            </a:r>
            <a:endParaRPr sz="1800"/>
          </a:p>
        </p:txBody>
      </p:sp>
      <p:sp>
        <p:nvSpPr>
          <p:cNvPr id="1217" name="Google Shape;1217;p9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tenses</a:t>
            </a:r>
            <a:endParaRPr/>
          </a:p>
        </p:txBody>
      </p:sp>
      <p:graphicFrame>
        <p:nvGraphicFramePr>
          <p:cNvPr id="1218" name="Google Shape;1218;p92"/>
          <p:cNvGraphicFramePr>
            <a:graphicFrameLocks noGrp="1"/>
          </p:cNvGraphicFramePr>
          <p:nvPr/>
        </p:nvGraphicFramePr>
        <p:xfrm>
          <a:off x="324000" y="14830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{C5C09324-C2BF-4F1D-9F7D-9D3B8E08678B}</a:tableStyleId>
              </a:tblPr>
              <a:tblGrid>
                <a:gridCol w="1033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6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7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728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85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 b="1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 b="1">
                          <a:latin typeface="Lexend"/>
                          <a:ea typeface="Lexend"/>
                          <a:cs typeface="Lexend"/>
                          <a:sym typeface="Lexend"/>
                        </a:rPr>
                        <a:t>simple</a:t>
                      </a:r>
                      <a:endParaRPr sz="1800" b="1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 b="1">
                          <a:latin typeface="Lexend"/>
                          <a:ea typeface="Lexend"/>
                          <a:cs typeface="Lexend"/>
                          <a:sym typeface="Lexend"/>
                        </a:rPr>
                        <a:t>progressive</a:t>
                      </a:r>
                      <a:endParaRPr sz="1800" b="1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 b="1">
                          <a:latin typeface="Lexend"/>
                          <a:ea typeface="Lexend"/>
                          <a:cs typeface="Lexend"/>
                          <a:sym typeface="Lexend"/>
                        </a:rPr>
                        <a:t>perfect</a:t>
                      </a:r>
                      <a:endParaRPr sz="1800" b="1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7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past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She </a:t>
                      </a:r>
                      <a:r>
                        <a:rPr lang="en-GB" sz="1800">
                          <a:solidFill>
                            <a:schemeClr val="accent5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queued </a:t>
                      </a: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by the door.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She </a:t>
                      </a:r>
                      <a:r>
                        <a:rPr lang="en-GB" sz="1800">
                          <a:solidFill>
                            <a:schemeClr val="accent5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was queueing</a:t>
                      </a: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 by the door.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She </a:t>
                      </a:r>
                      <a:r>
                        <a:rPr lang="en-GB" sz="1800">
                          <a:solidFill>
                            <a:schemeClr val="accent5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had queued</a:t>
                      </a: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 by the door.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7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present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He </a:t>
                      </a:r>
                      <a:r>
                        <a:rPr lang="en-GB" sz="1800">
                          <a:solidFill>
                            <a:schemeClr val="accent5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interferes </a:t>
                      </a: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with our game.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7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future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We </a:t>
                      </a:r>
                      <a:r>
                        <a:rPr lang="en-GB" sz="1800">
                          <a:solidFill>
                            <a:schemeClr val="accent5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will occupy 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this room for two weeks</a:t>
                      </a: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.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19" name="Google Shape;1219;p92"/>
          <p:cNvSpPr txBox="1">
            <a:spLocks noGrp="1"/>
          </p:cNvSpPr>
          <p:nvPr>
            <p:ph type="body" idx="1"/>
          </p:nvPr>
        </p:nvSpPr>
        <p:spPr>
          <a:xfrm>
            <a:off x="3357761" y="2740522"/>
            <a:ext cx="2692800" cy="581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He </a:t>
            </a: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is interfering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 with our game.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220" name="Google Shape;1220;p92"/>
          <p:cNvSpPr txBox="1">
            <a:spLocks noGrp="1"/>
          </p:cNvSpPr>
          <p:nvPr>
            <p:ph type="body" idx="1"/>
          </p:nvPr>
        </p:nvSpPr>
        <p:spPr>
          <a:xfrm>
            <a:off x="6131241" y="2740522"/>
            <a:ext cx="26928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He </a:t>
            </a: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has interfered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 with our game.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221" name="Google Shape;1221;p92"/>
          <p:cNvSpPr txBox="1">
            <a:spLocks noGrp="1"/>
          </p:cNvSpPr>
          <p:nvPr>
            <p:ph type="body" idx="1"/>
          </p:nvPr>
        </p:nvSpPr>
        <p:spPr>
          <a:xfrm>
            <a:off x="3339900" y="3489302"/>
            <a:ext cx="2692800" cy="881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We </a:t>
            </a: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will be occupying 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this room for two weeks.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222" name="Google Shape;1222;p92"/>
          <p:cNvSpPr txBox="1">
            <a:spLocks noGrp="1"/>
          </p:cNvSpPr>
          <p:nvPr>
            <p:ph type="body" idx="1"/>
          </p:nvPr>
        </p:nvSpPr>
        <p:spPr>
          <a:xfrm>
            <a:off x="6119325" y="3489302"/>
            <a:ext cx="2692800" cy="881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We </a:t>
            </a: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will have occupied 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this room for two weeks.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7" name="Google Shape;1227;p9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69648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When we are writing, we often want to maintain the </a:t>
            </a:r>
            <a:r>
              <a:rPr lang="en-GB" sz="1800" b="1"/>
              <a:t>tense </a:t>
            </a:r>
            <a:r>
              <a:rPr lang="en-GB" sz="1800"/>
              <a:t>throughout a whole sentence. </a:t>
            </a:r>
            <a:endParaRPr sz="1800"/>
          </a:p>
        </p:txBody>
      </p:sp>
      <p:sp>
        <p:nvSpPr>
          <p:cNvPr id="1228" name="Google Shape;1228;p9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tenses</a:t>
            </a:r>
            <a:endParaRPr/>
          </a:p>
        </p:txBody>
      </p:sp>
      <p:sp>
        <p:nvSpPr>
          <p:cNvPr id="1229" name="Google Shape;1229;p93"/>
          <p:cNvSpPr txBox="1">
            <a:spLocks noGrp="1"/>
          </p:cNvSpPr>
          <p:nvPr>
            <p:ph type="body" idx="1"/>
          </p:nvPr>
        </p:nvSpPr>
        <p:spPr>
          <a:xfrm>
            <a:off x="324000" y="1456500"/>
            <a:ext cx="8496000" cy="1115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When we </a:t>
            </a:r>
            <a:r>
              <a:rPr lang="en-GB" sz="1800">
                <a:solidFill>
                  <a:schemeClr val="accent5"/>
                </a:solidFill>
              </a:rPr>
              <a:t>are </a:t>
            </a:r>
            <a:r>
              <a:rPr lang="en-GB" sz="1800"/>
              <a:t>aggressive, we </a:t>
            </a:r>
            <a:r>
              <a:rPr lang="en-GB" sz="1800">
                <a:solidFill>
                  <a:schemeClr val="accent5"/>
                </a:solidFill>
              </a:rPr>
              <a:t>receive </a:t>
            </a:r>
            <a:r>
              <a:rPr lang="en-GB" sz="1800"/>
              <a:t>a consequence. </a:t>
            </a:r>
            <a:endParaRPr sz="1800"/>
          </a:p>
          <a:p>
            <a:pPr marL="457200" lvl="0" indent="-342900" algn="l" rtl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Because you </a:t>
            </a:r>
            <a:r>
              <a:rPr lang="en-GB" sz="1800">
                <a:solidFill>
                  <a:schemeClr val="accent5"/>
                </a:solidFill>
              </a:rPr>
              <a:t>are being</a:t>
            </a:r>
            <a:r>
              <a:rPr lang="en-GB" sz="1800"/>
              <a:t> immature, we </a:t>
            </a:r>
            <a:r>
              <a:rPr lang="en-GB" sz="1800">
                <a:solidFill>
                  <a:schemeClr val="accent5"/>
                </a:solidFill>
              </a:rPr>
              <a:t>are going</a:t>
            </a:r>
            <a:r>
              <a:rPr lang="en-GB" sz="1800"/>
              <a:t> to lunch late. </a:t>
            </a:r>
            <a:endParaRPr sz="1800"/>
          </a:p>
          <a:p>
            <a:pPr marL="457200" lvl="0" indent="-342900" algn="l" rtl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I </a:t>
            </a:r>
            <a:r>
              <a:rPr lang="en-GB" sz="1800">
                <a:solidFill>
                  <a:schemeClr val="accent5"/>
                </a:solidFill>
              </a:rPr>
              <a:t>have given</a:t>
            </a:r>
            <a:r>
              <a:rPr lang="en-GB" sz="1800"/>
              <a:t> Aisha a thank-you card because she </a:t>
            </a:r>
            <a:r>
              <a:rPr lang="en-GB" sz="1800">
                <a:solidFill>
                  <a:schemeClr val="accent5"/>
                </a:solidFill>
              </a:rPr>
              <a:t>has helped</a:t>
            </a:r>
            <a:r>
              <a:rPr lang="en-GB" sz="1800"/>
              <a:t> me a lot.</a:t>
            </a:r>
            <a:endParaRPr sz="1800"/>
          </a:p>
        </p:txBody>
      </p:sp>
      <p:sp>
        <p:nvSpPr>
          <p:cNvPr id="1230" name="Google Shape;1230;p93"/>
          <p:cNvSpPr txBox="1"/>
          <p:nvPr/>
        </p:nvSpPr>
        <p:spPr>
          <a:xfrm>
            <a:off x="324000" y="2848899"/>
            <a:ext cx="8496000" cy="3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To maintain the correct </a:t>
            </a:r>
            <a:r>
              <a:rPr lang="en-GB" sz="18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tense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, we have to check the </a:t>
            </a:r>
            <a:r>
              <a:rPr lang="en-GB" sz="18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verb 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forms we use.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31" name="Google Shape;1231;p93"/>
          <p:cNvSpPr txBox="1"/>
          <p:nvPr/>
        </p:nvSpPr>
        <p:spPr>
          <a:xfrm>
            <a:off x="584400" y="3393300"/>
            <a:ext cx="3735600" cy="9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As Dad </a:t>
            </a: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took 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my temperature, I </a:t>
            </a: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am coughing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 and I </a:t>
            </a: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have wiped 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my runny nose. 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232" name="Google Shape;1232;p9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96747" y="4140050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3" name="Google Shape;1233;p9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25913" y="4129892"/>
            <a:ext cx="396000" cy="419760"/>
          </a:xfrm>
          <a:prstGeom prst="rect">
            <a:avLst/>
          </a:prstGeom>
          <a:noFill/>
          <a:ln>
            <a:noFill/>
          </a:ln>
        </p:spPr>
      </p:pic>
      <p:sp>
        <p:nvSpPr>
          <p:cNvPr id="1234" name="Google Shape;1234;p93"/>
          <p:cNvSpPr txBox="1"/>
          <p:nvPr/>
        </p:nvSpPr>
        <p:spPr>
          <a:xfrm>
            <a:off x="4969500" y="3393300"/>
            <a:ext cx="3850500" cy="9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As Dad </a:t>
            </a: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took 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my temperature, I </a:t>
            </a: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coughed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 and I </a:t>
            </a: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wiped 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my runny nose. 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235" name="Google Shape;1235;p93"/>
          <p:cNvCxnSpPr/>
          <p:nvPr/>
        </p:nvCxnSpPr>
        <p:spPr>
          <a:xfrm>
            <a:off x="4251200" y="3853650"/>
            <a:ext cx="432900" cy="0"/>
          </a:xfrm>
          <a:prstGeom prst="straightConnector1">
            <a:avLst/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0" name="Google Shape;1240;p94"/>
          <p:cNvSpPr txBox="1">
            <a:spLocks noGrp="1"/>
          </p:cNvSpPr>
          <p:nvPr>
            <p:ph type="subTitle" idx="1"/>
          </p:nvPr>
        </p:nvSpPr>
        <p:spPr>
          <a:xfrm>
            <a:off x="1013425" y="1727650"/>
            <a:ext cx="75066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When we visit our neighbours, they always </a:t>
            </a:r>
            <a:r>
              <a:rPr lang="en-GB" sz="2000">
                <a:solidFill>
                  <a:schemeClr val="accent5"/>
                </a:solidFill>
              </a:rPr>
              <a:t>gave</a:t>
            </a:r>
            <a:r>
              <a:rPr lang="en-GB" sz="2000"/>
              <a:t> us a drink and something to eat. </a:t>
            </a:r>
            <a:endParaRPr sz="2000"/>
          </a:p>
        </p:txBody>
      </p:sp>
      <p:sp>
        <p:nvSpPr>
          <p:cNvPr id="1241" name="Google Shape;1241;p94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tenses</a:t>
            </a:r>
            <a:endParaRPr/>
          </a:p>
        </p:txBody>
      </p:sp>
      <p:sp>
        <p:nvSpPr>
          <p:cNvPr id="1242" name="Google Shape;1242;p94"/>
          <p:cNvSpPr txBox="1">
            <a:spLocks noGrp="1"/>
          </p:cNvSpPr>
          <p:nvPr>
            <p:ph type="subTitle" idx="3"/>
          </p:nvPr>
        </p:nvSpPr>
        <p:spPr>
          <a:xfrm>
            <a:off x="1013425" y="2685464"/>
            <a:ext cx="75066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My stomach, which churned terribly, </a:t>
            </a:r>
            <a:r>
              <a:rPr lang="en-GB" sz="2000">
                <a:solidFill>
                  <a:schemeClr val="accent5"/>
                </a:solidFill>
              </a:rPr>
              <a:t>feels </a:t>
            </a:r>
            <a:r>
              <a:rPr lang="en-GB" sz="2000"/>
              <a:t>as if it was full of butterflies.</a:t>
            </a:r>
            <a:endParaRPr sz="2000"/>
          </a:p>
        </p:txBody>
      </p:sp>
      <p:sp>
        <p:nvSpPr>
          <p:cNvPr id="1243" name="Google Shape;1243;p94"/>
          <p:cNvSpPr txBox="1">
            <a:spLocks noGrp="1"/>
          </p:cNvSpPr>
          <p:nvPr>
            <p:ph type="title"/>
          </p:nvPr>
        </p:nvSpPr>
        <p:spPr>
          <a:xfrm>
            <a:off x="324000" y="810000"/>
            <a:ext cx="7042500" cy="464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/>
              <a:t>Correct the mistake in the second</a:t>
            </a:r>
            <a:r>
              <a:rPr lang="en-GB" sz="2000">
                <a:solidFill>
                  <a:schemeClr val="accent2"/>
                </a:solidFill>
              </a:rPr>
              <a:t> </a:t>
            </a:r>
            <a:r>
              <a:rPr lang="en-GB" sz="2000" b="1"/>
              <a:t>verb</a:t>
            </a:r>
            <a:r>
              <a:rPr lang="en-GB" sz="2000"/>
              <a:t> to make sure the sentence makes sense.</a:t>
            </a:r>
            <a:endParaRPr/>
          </a:p>
        </p:txBody>
      </p:sp>
      <p:sp>
        <p:nvSpPr>
          <p:cNvPr id="1244" name="Google Shape;1244;p94"/>
          <p:cNvSpPr txBox="1">
            <a:spLocks noGrp="1"/>
          </p:cNvSpPr>
          <p:nvPr>
            <p:ph type="subTitle" idx="4"/>
          </p:nvPr>
        </p:nvSpPr>
        <p:spPr>
          <a:xfrm>
            <a:off x="1034425" y="3694550"/>
            <a:ext cx="7464600" cy="685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As we entered Parliament, we </a:t>
            </a:r>
            <a:r>
              <a:rPr lang="en-GB" sz="2000">
                <a:solidFill>
                  <a:schemeClr val="accent5"/>
                </a:solidFill>
              </a:rPr>
              <a:t>will gasp</a:t>
            </a:r>
            <a:r>
              <a:rPr lang="en-GB" sz="2000"/>
              <a:t> at the beautiful architecture. </a:t>
            </a:r>
            <a:endParaRPr sz="2000"/>
          </a:p>
        </p:txBody>
      </p:sp>
      <p:sp>
        <p:nvSpPr>
          <p:cNvPr id="1245" name="Google Shape;1245;p94"/>
          <p:cNvSpPr txBox="1">
            <a:spLocks noGrp="1"/>
          </p:cNvSpPr>
          <p:nvPr>
            <p:ph type="subTitle" idx="3"/>
          </p:nvPr>
        </p:nvSpPr>
        <p:spPr>
          <a:xfrm>
            <a:off x="6186025" y="1428216"/>
            <a:ext cx="8664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latin typeface="Kalam"/>
                <a:ea typeface="Kalam"/>
                <a:cs typeface="Kalam"/>
                <a:sym typeface="Kalam"/>
              </a:rPr>
              <a:t>give</a:t>
            </a:r>
            <a:endParaRPr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246" name="Google Shape;1246;p94"/>
          <p:cNvSpPr txBox="1">
            <a:spLocks noGrp="1"/>
          </p:cNvSpPr>
          <p:nvPr>
            <p:ph type="subTitle" idx="3"/>
          </p:nvPr>
        </p:nvSpPr>
        <p:spPr>
          <a:xfrm>
            <a:off x="5271215" y="2404766"/>
            <a:ext cx="1134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latin typeface="Kalam"/>
                <a:ea typeface="Kalam"/>
                <a:cs typeface="Kalam"/>
                <a:sym typeface="Kalam"/>
              </a:rPr>
              <a:t>felt</a:t>
            </a:r>
            <a:endParaRPr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247" name="Google Shape;1247;p94"/>
          <p:cNvSpPr txBox="1">
            <a:spLocks noGrp="1"/>
          </p:cNvSpPr>
          <p:nvPr>
            <p:ph type="subTitle" idx="3"/>
          </p:nvPr>
        </p:nvSpPr>
        <p:spPr>
          <a:xfrm>
            <a:off x="4776769" y="3367562"/>
            <a:ext cx="1134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latin typeface="Kalam"/>
                <a:ea typeface="Kalam"/>
                <a:cs typeface="Kalam"/>
                <a:sym typeface="Kalam"/>
              </a:rPr>
              <a:t>gasped</a:t>
            </a:r>
            <a:endParaRPr>
              <a:latin typeface="Kalam"/>
              <a:ea typeface="Kalam"/>
              <a:cs typeface="Kalam"/>
              <a:sym typeface="Kalam"/>
            </a:endParaRPr>
          </a:p>
        </p:txBody>
      </p:sp>
      <p:cxnSp>
        <p:nvCxnSpPr>
          <p:cNvPr id="1248" name="Google Shape;1248;p94"/>
          <p:cNvCxnSpPr/>
          <p:nvPr/>
        </p:nvCxnSpPr>
        <p:spPr>
          <a:xfrm>
            <a:off x="6265830" y="1918915"/>
            <a:ext cx="7068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49" name="Google Shape;1249;p94"/>
          <p:cNvCxnSpPr/>
          <p:nvPr/>
        </p:nvCxnSpPr>
        <p:spPr>
          <a:xfrm>
            <a:off x="5510625" y="2879800"/>
            <a:ext cx="6084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50" name="Google Shape;1250;p94"/>
          <p:cNvCxnSpPr/>
          <p:nvPr/>
        </p:nvCxnSpPr>
        <p:spPr>
          <a:xfrm>
            <a:off x="4719210" y="3897050"/>
            <a:ext cx="11580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5" name="Google Shape;1255;p95"/>
          <p:cNvSpPr txBox="1">
            <a:spLocks noGrp="1"/>
          </p:cNvSpPr>
          <p:nvPr>
            <p:ph type="subTitle" idx="4294967295"/>
          </p:nvPr>
        </p:nvSpPr>
        <p:spPr>
          <a:xfrm>
            <a:off x="324000" y="1162275"/>
            <a:ext cx="8496000" cy="557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Sometimes, we can tell a </a:t>
            </a:r>
            <a:r>
              <a:rPr lang="en-GB" sz="1800" b="1"/>
              <a:t>verb </a:t>
            </a:r>
            <a:r>
              <a:rPr lang="en-GB" sz="1800"/>
              <a:t>needs to be written in a different </a:t>
            </a:r>
            <a:r>
              <a:rPr lang="en-GB" sz="1800" b="1"/>
              <a:t>tense</a:t>
            </a:r>
            <a:r>
              <a:rPr lang="en-GB" sz="1800"/>
              <a:t> because it sounds wrong!</a:t>
            </a:r>
            <a:endParaRPr sz="1800"/>
          </a:p>
        </p:txBody>
      </p:sp>
      <p:sp>
        <p:nvSpPr>
          <p:cNvPr id="1256" name="Google Shape;1256;p9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tenses</a:t>
            </a:r>
            <a:endParaRPr/>
          </a:p>
        </p:txBody>
      </p:sp>
      <p:sp>
        <p:nvSpPr>
          <p:cNvPr id="1257" name="Google Shape;1257;p95"/>
          <p:cNvSpPr txBox="1">
            <a:spLocks noGrp="1"/>
          </p:cNvSpPr>
          <p:nvPr>
            <p:ph type="subTitle" idx="4294967295"/>
          </p:nvPr>
        </p:nvSpPr>
        <p:spPr>
          <a:xfrm>
            <a:off x="4585800" y="1981125"/>
            <a:ext cx="4234200" cy="588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Since January, I </a:t>
            </a:r>
            <a:r>
              <a:rPr lang="en-GB" sz="1800">
                <a:solidFill>
                  <a:schemeClr val="accent5"/>
                </a:solidFill>
              </a:rPr>
              <a:t>tried </a:t>
            </a:r>
            <a:r>
              <a:rPr lang="en-GB" sz="1800"/>
              <a:t>to interrupt less.</a:t>
            </a:r>
            <a:endParaRPr sz="1800"/>
          </a:p>
        </p:txBody>
      </p:sp>
      <p:pic>
        <p:nvPicPr>
          <p:cNvPr id="1258" name="Google Shape;1258;p9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86332" y="2664492"/>
            <a:ext cx="396000" cy="419760"/>
          </a:xfrm>
          <a:prstGeom prst="rect">
            <a:avLst/>
          </a:prstGeom>
          <a:noFill/>
          <a:ln>
            <a:noFill/>
          </a:ln>
        </p:spPr>
      </p:pic>
      <p:sp>
        <p:nvSpPr>
          <p:cNvPr id="1259" name="Google Shape;1259;p95"/>
          <p:cNvSpPr txBox="1">
            <a:spLocks noGrp="1"/>
          </p:cNvSpPr>
          <p:nvPr>
            <p:ph type="subTitle" idx="4294967295"/>
          </p:nvPr>
        </p:nvSpPr>
        <p:spPr>
          <a:xfrm>
            <a:off x="4585800" y="3442875"/>
            <a:ext cx="39822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Since January, I </a:t>
            </a:r>
            <a:r>
              <a:rPr lang="en-GB" sz="1800">
                <a:solidFill>
                  <a:schemeClr val="accent5"/>
                </a:solidFill>
              </a:rPr>
              <a:t>have tried</a:t>
            </a:r>
            <a:r>
              <a:rPr lang="en-GB" sz="1800"/>
              <a:t> to interrupt less.</a:t>
            </a:r>
            <a:endParaRPr sz="1800"/>
          </a:p>
        </p:txBody>
      </p:sp>
      <p:pic>
        <p:nvPicPr>
          <p:cNvPr id="1260" name="Google Shape;1260;p9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86332" y="4248824"/>
            <a:ext cx="396000" cy="419100"/>
          </a:xfrm>
          <a:prstGeom prst="rect">
            <a:avLst/>
          </a:prstGeom>
          <a:noFill/>
          <a:ln>
            <a:noFill/>
          </a:ln>
        </p:spPr>
      </p:pic>
      <p:sp>
        <p:nvSpPr>
          <p:cNvPr id="1261" name="Google Shape;1261;p95"/>
          <p:cNvSpPr txBox="1">
            <a:spLocks noGrp="1"/>
          </p:cNvSpPr>
          <p:nvPr>
            <p:ph type="body" idx="1"/>
          </p:nvPr>
        </p:nvSpPr>
        <p:spPr>
          <a:xfrm>
            <a:off x="5518800" y="4285374"/>
            <a:ext cx="25329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/>
              <a:t>perfect present tense</a:t>
            </a:r>
            <a:endParaRPr sz="1800" b="1"/>
          </a:p>
        </p:txBody>
      </p:sp>
      <p:sp>
        <p:nvSpPr>
          <p:cNvPr id="1262" name="Google Shape;1262;p95"/>
          <p:cNvSpPr txBox="1">
            <a:spLocks noGrp="1"/>
          </p:cNvSpPr>
          <p:nvPr>
            <p:ph type="body" idx="1"/>
          </p:nvPr>
        </p:nvSpPr>
        <p:spPr>
          <a:xfrm>
            <a:off x="5519988" y="2714013"/>
            <a:ext cx="26178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/>
              <a:t>simple past tense</a:t>
            </a:r>
            <a:endParaRPr sz="1800" b="1"/>
          </a:p>
        </p:txBody>
      </p:sp>
      <p:sp>
        <p:nvSpPr>
          <p:cNvPr id="1263" name="Google Shape;1263;p95"/>
          <p:cNvSpPr txBox="1">
            <a:spLocks noGrp="1"/>
          </p:cNvSpPr>
          <p:nvPr>
            <p:ph type="subTitle" idx="4294967295"/>
          </p:nvPr>
        </p:nvSpPr>
        <p:spPr>
          <a:xfrm>
            <a:off x="362400" y="1981125"/>
            <a:ext cx="3982200" cy="841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We will be watching while you </a:t>
            </a:r>
            <a:r>
              <a:rPr lang="en-GB" sz="1800">
                <a:solidFill>
                  <a:schemeClr val="accent5"/>
                </a:solidFill>
              </a:rPr>
              <a:t>will be performing</a:t>
            </a:r>
            <a:r>
              <a:rPr lang="en-GB" sz="1800"/>
              <a:t>. </a:t>
            </a:r>
            <a:endParaRPr sz="1800"/>
          </a:p>
        </p:txBody>
      </p:sp>
      <p:pic>
        <p:nvPicPr>
          <p:cNvPr id="1264" name="Google Shape;1264;p9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9857" y="2760484"/>
            <a:ext cx="396000" cy="419760"/>
          </a:xfrm>
          <a:prstGeom prst="rect">
            <a:avLst/>
          </a:prstGeom>
          <a:noFill/>
          <a:ln>
            <a:noFill/>
          </a:ln>
        </p:spPr>
      </p:pic>
      <p:sp>
        <p:nvSpPr>
          <p:cNvPr id="1265" name="Google Shape;1265;p95"/>
          <p:cNvSpPr txBox="1">
            <a:spLocks noGrp="1"/>
          </p:cNvSpPr>
          <p:nvPr>
            <p:ph type="subTitle" idx="4294967295"/>
          </p:nvPr>
        </p:nvSpPr>
        <p:spPr>
          <a:xfrm>
            <a:off x="324000" y="3442875"/>
            <a:ext cx="4234200" cy="841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We will be watching while you </a:t>
            </a:r>
            <a:r>
              <a:rPr lang="en-GB" sz="1800">
                <a:solidFill>
                  <a:schemeClr val="accent5"/>
                </a:solidFill>
              </a:rPr>
              <a:t>are performing</a:t>
            </a:r>
            <a:r>
              <a:rPr lang="en-GB" sz="1800"/>
              <a:t>.</a:t>
            </a:r>
            <a:endParaRPr sz="1800"/>
          </a:p>
        </p:txBody>
      </p:sp>
      <p:pic>
        <p:nvPicPr>
          <p:cNvPr id="1266" name="Google Shape;1266;p9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9857" y="4248836"/>
            <a:ext cx="396000" cy="419100"/>
          </a:xfrm>
          <a:prstGeom prst="rect">
            <a:avLst/>
          </a:prstGeom>
          <a:noFill/>
          <a:ln>
            <a:noFill/>
          </a:ln>
        </p:spPr>
      </p:pic>
      <p:sp>
        <p:nvSpPr>
          <p:cNvPr id="1267" name="Google Shape;1267;p95"/>
          <p:cNvSpPr txBox="1">
            <a:spLocks noGrp="1"/>
          </p:cNvSpPr>
          <p:nvPr>
            <p:ph type="body" idx="1"/>
          </p:nvPr>
        </p:nvSpPr>
        <p:spPr>
          <a:xfrm>
            <a:off x="1526400" y="2670760"/>
            <a:ext cx="2818200" cy="557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/>
              <a:t>progressive future tense</a:t>
            </a:r>
            <a:endParaRPr sz="1800" b="1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800" b="1"/>
          </a:p>
        </p:txBody>
      </p:sp>
      <p:sp>
        <p:nvSpPr>
          <p:cNvPr id="1268" name="Google Shape;1268;p95"/>
          <p:cNvSpPr txBox="1">
            <a:spLocks noGrp="1"/>
          </p:cNvSpPr>
          <p:nvPr>
            <p:ph type="body" idx="1"/>
          </p:nvPr>
        </p:nvSpPr>
        <p:spPr>
          <a:xfrm>
            <a:off x="1526400" y="4166874"/>
            <a:ext cx="2493000" cy="557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/>
              <a:t>progressive present tense</a:t>
            </a:r>
            <a:endParaRPr sz="1800" b="1"/>
          </a:p>
        </p:txBody>
      </p:sp>
      <p:sp>
        <p:nvSpPr>
          <p:cNvPr id="1269" name="Google Shape;1269;p95"/>
          <p:cNvSpPr txBox="1">
            <a:spLocks noGrp="1"/>
          </p:cNvSpPr>
          <p:nvPr>
            <p:ph type="subTitle" idx="4294967295"/>
          </p:nvPr>
        </p:nvSpPr>
        <p:spPr>
          <a:xfrm>
            <a:off x="324000" y="798086"/>
            <a:ext cx="84960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We don’t always maintain the same </a:t>
            </a:r>
            <a:r>
              <a:rPr lang="en-GB" sz="1800" b="1"/>
              <a:t>tense</a:t>
            </a:r>
            <a:r>
              <a:rPr lang="en-GB" sz="1800"/>
              <a:t> in a sentence.</a:t>
            </a:r>
            <a:endParaRPr sz="1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4" name="Google Shape;1274;p9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7063800" cy="57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We have to think carefully about which </a:t>
            </a:r>
            <a:r>
              <a:rPr lang="en-GB" sz="1800" b="1"/>
              <a:t>tense</a:t>
            </a:r>
            <a:r>
              <a:rPr lang="en-GB" sz="1800"/>
              <a:t> to use when we write in order to maintain the sense of a sentence. </a:t>
            </a:r>
            <a:endParaRPr sz="1800"/>
          </a:p>
        </p:txBody>
      </p:sp>
      <p:sp>
        <p:nvSpPr>
          <p:cNvPr id="1275" name="Google Shape;1275;p9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tenses</a:t>
            </a:r>
            <a:endParaRPr/>
          </a:p>
        </p:txBody>
      </p:sp>
      <p:sp>
        <p:nvSpPr>
          <p:cNvPr id="1276" name="Google Shape;1276;p96"/>
          <p:cNvSpPr txBox="1"/>
          <p:nvPr/>
        </p:nvSpPr>
        <p:spPr>
          <a:xfrm>
            <a:off x="324000" y="1516850"/>
            <a:ext cx="8496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Since he arrived here, Alex (</a:t>
            </a: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to learn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) _________ the language so quickly!</a:t>
            </a:r>
            <a:endParaRPr sz="1800"/>
          </a:p>
        </p:txBody>
      </p:sp>
      <p:sp>
        <p:nvSpPr>
          <p:cNvPr id="1277" name="Google Shape;1277;p96"/>
          <p:cNvSpPr/>
          <p:nvPr/>
        </p:nvSpPr>
        <p:spPr>
          <a:xfrm>
            <a:off x="1384550" y="1614050"/>
            <a:ext cx="847500" cy="2724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cxnSp>
        <p:nvCxnSpPr>
          <p:cNvPr id="1278" name="Google Shape;1278;p96"/>
          <p:cNvCxnSpPr>
            <a:stCxn id="1277" idx="2"/>
            <a:endCxn id="1279" idx="0"/>
          </p:cNvCxnSpPr>
          <p:nvPr/>
        </p:nvCxnSpPr>
        <p:spPr>
          <a:xfrm flipH="1">
            <a:off x="1714700" y="1886450"/>
            <a:ext cx="93600" cy="397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79" name="Google Shape;1279;p96"/>
          <p:cNvSpPr txBox="1">
            <a:spLocks noGrp="1"/>
          </p:cNvSpPr>
          <p:nvPr>
            <p:ph type="subTitle" idx="4294967295"/>
          </p:nvPr>
        </p:nvSpPr>
        <p:spPr>
          <a:xfrm>
            <a:off x="872175" y="2283750"/>
            <a:ext cx="1684800" cy="57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5"/>
                </a:solidFill>
              </a:rPr>
              <a:t>simple past tense verb</a:t>
            </a:r>
            <a:endParaRPr sz="1800"/>
          </a:p>
        </p:txBody>
      </p:sp>
      <p:sp>
        <p:nvSpPr>
          <p:cNvPr id="1280" name="Google Shape;1280;p96"/>
          <p:cNvSpPr txBox="1"/>
          <p:nvPr/>
        </p:nvSpPr>
        <p:spPr>
          <a:xfrm>
            <a:off x="235000" y="3088675"/>
            <a:ext cx="67386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Whenever you (</a:t>
            </a: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to need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)_________ help, I will be there for you. </a:t>
            </a:r>
            <a:endParaRPr sz="1800"/>
          </a:p>
        </p:txBody>
      </p:sp>
      <p:sp>
        <p:nvSpPr>
          <p:cNvPr id="1281" name="Google Shape;1281;p96"/>
          <p:cNvSpPr/>
          <p:nvPr/>
        </p:nvSpPr>
        <p:spPr>
          <a:xfrm>
            <a:off x="5226250" y="3205350"/>
            <a:ext cx="728700" cy="2478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cxnSp>
        <p:nvCxnSpPr>
          <p:cNvPr id="1282" name="Google Shape;1282;p96"/>
          <p:cNvCxnSpPr>
            <a:stCxn id="1281" idx="2"/>
            <a:endCxn id="1283" idx="0"/>
          </p:cNvCxnSpPr>
          <p:nvPr/>
        </p:nvCxnSpPr>
        <p:spPr>
          <a:xfrm>
            <a:off x="5590600" y="3453150"/>
            <a:ext cx="512100" cy="3204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83" name="Google Shape;1283;p96"/>
          <p:cNvSpPr txBox="1">
            <a:spLocks noGrp="1"/>
          </p:cNvSpPr>
          <p:nvPr>
            <p:ph type="subTitle" idx="4294967295"/>
          </p:nvPr>
        </p:nvSpPr>
        <p:spPr>
          <a:xfrm>
            <a:off x="5260413" y="3773553"/>
            <a:ext cx="1684800" cy="57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5"/>
                </a:solidFill>
              </a:rPr>
              <a:t>simple future tense verb</a:t>
            </a:r>
            <a:endParaRPr sz="1800"/>
          </a:p>
        </p:txBody>
      </p:sp>
      <p:sp>
        <p:nvSpPr>
          <p:cNvPr id="1284" name="Google Shape;1284;p96"/>
          <p:cNvSpPr txBox="1">
            <a:spLocks noGrp="1"/>
          </p:cNvSpPr>
          <p:nvPr>
            <p:ph type="body" idx="1"/>
          </p:nvPr>
        </p:nvSpPr>
        <p:spPr>
          <a:xfrm>
            <a:off x="4533950" y="1978550"/>
            <a:ext cx="2044800" cy="95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chemeClr val="accent5"/>
                </a:solidFill>
              </a:rPr>
              <a:t>learned</a:t>
            </a:r>
            <a:endParaRPr sz="1800">
              <a:solidFill>
                <a:schemeClr val="accent5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chemeClr val="accent5"/>
                </a:solidFill>
              </a:rPr>
              <a:t>has been learning</a:t>
            </a:r>
            <a:endParaRPr sz="1800">
              <a:solidFill>
                <a:schemeClr val="accent5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en-GB" sz="1800">
                <a:solidFill>
                  <a:schemeClr val="accent5"/>
                </a:solidFill>
              </a:rPr>
              <a:t>has learned</a:t>
            </a:r>
            <a:endParaRPr sz="1800">
              <a:solidFill>
                <a:schemeClr val="accent5"/>
              </a:solidFill>
            </a:endParaRPr>
          </a:p>
        </p:txBody>
      </p:sp>
      <p:pic>
        <p:nvPicPr>
          <p:cNvPr id="1285" name="Google Shape;1285;p9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78750" y="2631260"/>
            <a:ext cx="234050" cy="247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6" name="Google Shape;1286;p9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78750" y="1960989"/>
            <a:ext cx="234058" cy="248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7" name="Google Shape;1287;p9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78762" y="2296335"/>
            <a:ext cx="234050" cy="247699"/>
          </a:xfrm>
          <a:prstGeom prst="rect">
            <a:avLst/>
          </a:prstGeom>
          <a:noFill/>
          <a:ln>
            <a:noFill/>
          </a:ln>
        </p:spPr>
      </p:pic>
      <p:sp>
        <p:nvSpPr>
          <p:cNvPr id="1288" name="Google Shape;1288;p96"/>
          <p:cNvSpPr txBox="1">
            <a:spLocks noGrp="1"/>
          </p:cNvSpPr>
          <p:nvPr>
            <p:ph type="body" idx="1"/>
          </p:nvPr>
        </p:nvSpPr>
        <p:spPr>
          <a:xfrm>
            <a:off x="3003338" y="3574898"/>
            <a:ext cx="1530600" cy="123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chemeClr val="accent5"/>
                </a:solidFill>
              </a:rPr>
              <a:t>needed</a:t>
            </a:r>
            <a:endParaRPr sz="1800">
              <a:solidFill>
                <a:schemeClr val="accent5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chemeClr val="accent5"/>
                </a:solidFill>
              </a:rPr>
              <a:t>have needed</a:t>
            </a:r>
            <a:endParaRPr sz="1800">
              <a:solidFill>
                <a:schemeClr val="accent5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chemeClr val="accent5"/>
                </a:solidFill>
              </a:rPr>
              <a:t>are needing</a:t>
            </a:r>
            <a:endParaRPr sz="1800">
              <a:solidFill>
                <a:schemeClr val="accent5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chemeClr val="accent5"/>
                </a:solidFill>
              </a:rPr>
              <a:t>need</a:t>
            </a:r>
            <a:endParaRPr sz="1800">
              <a:solidFill>
                <a:schemeClr val="accent5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None/>
            </a:pPr>
            <a:endParaRPr sz="1800">
              <a:solidFill>
                <a:schemeClr val="accent5"/>
              </a:solidFill>
            </a:endParaRPr>
          </a:p>
        </p:txBody>
      </p:sp>
      <p:pic>
        <p:nvPicPr>
          <p:cNvPr id="1289" name="Google Shape;1289;p9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33950" y="3610839"/>
            <a:ext cx="234058" cy="248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0" name="Google Shape;1290;p9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33950" y="4528635"/>
            <a:ext cx="234050" cy="247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1" name="Google Shape;1291;p9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33950" y="3931727"/>
            <a:ext cx="234058" cy="248100"/>
          </a:xfrm>
          <a:prstGeom prst="rect">
            <a:avLst/>
          </a:prstGeom>
          <a:noFill/>
          <a:ln>
            <a:noFill/>
          </a:ln>
        </p:spPr>
      </p:pic>
      <p:sp>
        <p:nvSpPr>
          <p:cNvPr id="1292" name="Google Shape;1292;p96"/>
          <p:cNvSpPr/>
          <p:nvPr/>
        </p:nvSpPr>
        <p:spPr>
          <a:xfrm>
            <a:off x="7160025" y="2233850"/>
            <a:ext cx="1619400" cy="19215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93" name="Google Shape;1293;p96"/>
          <p:cNvSpPr txBox="1"/>
          <p:nvPr/>
        </p:nvSpPr>
        <p:spPr>
          <a:xfrm>
            <a:off x="7263600" y="2363225"/>
            <a:ext cx="1432200" cy="17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We need to think about which </a:t>
            </a:r>
            <a:r>
              <a:rPr lang="en-GB" sz="18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verb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forms sound right in each sentence.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ctr" rtl="0">
              <a:spcBef>
                <a:spcPts val="700"/>
              </a:spcBef>
              <a:spcAft>
                <a:spcPts val="7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294" name="Google Shape;1294;p9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33950" y="4252602"/>
            <a:ext cx="234058" cy="248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9" name="Google Shape;1299;p9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70428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Choose an appropriate </a:t>
            </a:r>
            <a:r>
              <a:rPr lang="en-GB" sz="1800" b="1"/>
              <a:t>verb</a:t>
            </a:r>
            <a:r>
              <a:rPr lang="en-GB" sz="1800"/>
              <a:t> form to complete the gap in each sentence, using the </a:t>
            </a:r>
            <a:r>
              <a:rPr lang="en-GB" sz="1800" b="1"/>
              <a:t>verb</a:t>
            </a:r>
            <a:r>
              <a:rPr lang="en-GB" sz="1800"/>
              <a:t> in brackets to help you. </a:t>
            </a:r>
            <a:endParaRPr sz="1800"/>
          </a:p>
        </p:txBody>
      </p:sp>
      <p:sp>
        <p:nvSpPr>
          <p:cNvPr id="1300" name="Google Shape;1300;p9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tenses</a:t>
            </a:r>
            <a:endParaRPr/>
          </a:p>
        </p:txBody>
      </p:sp>
      <p:sp>
        <p:nvSpPr>
          <p:cNvPr id="1301" name="Google Shape;1301;p97"/>
          <p:cNvSpPr txBox="1"/>
          <p:nvPr/>
        </p:nvSpPr>
        <p:spPr>
          <a:xfrm>
            <a:off x="961390" y="1518600"/>
            <a:ext cx="78852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team, which (</a:t>
            </a: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to play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) _________ well, desperately wanted to win.</a:t>
            </a:r>
            <a:endParaRPr sz="1800"/>
          </a:p>
        </p:txBody>
      </p:sp>
      <p:sp>
        <p:nvSpPr>
          <p:cNvPr id="1302" name="Google Shape;1302;p97"/>
          <p:cNvSpPr txBox="1"/>
          <p:nvPr/>
        </p:nvSpPr>
        <p:spPr>
          <a:xfrm>
            <a:off x="961390" y="2389900"/>
            <a:ext cx="7704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 have eaten lots of vegetables ever since I (</a:t>
            </a: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to be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) ______ a baby.</a:t>
            </a:r>
            <a:endParaRPr sz="1800"/>
          </a:p>
        </p:txBody>
      </p:sp>
      <p:sp>
        <p:nvSpPr>
          <p:cNvPr id="1303" name="Google Shape;1303;p97"/>
          <p:cNvSpPr txBox="1">
            <a:spLocks noGrp="1"/>
          </p:cNvSpPr>
          <p:nvPr>
            <p:ph type="body" idx="1"/>
          </p:nvPr>
        </p:nvSpPr>
        <p:spPr>
          <a:xfrm>
            <a:off x="4045789" y="1586886"/>
            <a:ext cx="12987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was playing</a:t>
            </a:r>
            <a:endParaRPr sz="2000">
              <a:solidFill>
                <a:schemeClr val="accent5"/>
              </a:solidFill>
              <a:latin typeface="Kalam"/>
              <a:ea typeface="Kalam"/>
              <a:cs typeface="Kalam"/>
              <a:sym typeface="Kalam"/>
            </a:endParaRPr>
          </a:p>
          <a:p>
            <a:pPr marL="0" lvl="0" indent="0" algn="l" rtl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had played</a:t>
            </a:r>
            <a:endParaRPr sz="2000">
              <a:solidFill>
                <a:schemeClr val="accent5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304" name="Google Shape;1304;p97"/>
          <p:cNvSpPr txBox="1">
            <a:spLocks noGrp="1"/>
          </p:cNvSpPr>
          <p:nvPr>
            <p:ph type="body" idx="1"/>
          </p:nvPr>
        </p:nvSpPr>
        <p:spPr>
          <a:xfrm>
            <a:off x="6982293" y="2448038"/>
            <a:ext cx="517800" cy="32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None/>
            </a:pP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was</a:t>
            </a:r>
            <a:endParaRPr sz="2000">
              <a:solidFill>
                <a:schemeClr val="accent5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305" name="Google Shape;1305;p97"/>
          <p:cNvSpPr txBox="1"/>
          <p:nvPr/>
        </p:nvSpPr>
        <p:spPr>
          <a:xfrm>
            <a:off x="961390" y="3041100"/>
            <a:ext cx="78852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My brother, who (</a:t>
            </a: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to live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) ________ here for years, knows all the good restaurants. </a:t>
            </a:r>
            <a:endParaRPr sz="1800"/>
          </a:p>
        </p:txBody>
      </p:sp>
      <p:sp>
        <p:nvSpPr>
          <p:cNvPr id="1306" name="Google Shape;1306;p97"/>
          <p:cNvSpPr txBox="1">
            <a:spLocks noGrp="1"/>
          </p:cNvSpPr>
          <p:nvPr>
            <p:ph type="body" idx="1"/>
          </p:nvPr>
        </p:nvSpPr>
        <p:spPr>
          <a:xfrm>
            <a:off x="3893883" y="3070885"/>
            <a:ext cx="12093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lived</a:t>
            </a:r>
            <a:endParaRPr sz="2000">
              <a:solidFill>
                <a:schemeClr val="accent5"/>
              </a:solidFill>
              <a:latin typeface="Kalam"/>
              <a:ea typeface="Kalam"/>
              <a:cs typeface="Kalam"/>
              <a:sym typeface="Kalam"/>
            </a:endParaRPr>
          </a:p>
          <a:p>
            <a:pPr marL="0" lvl="0" indent="0" algn="l" rtl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has lived</a:t>
            </a:r>
            <a:endParaRPr sz="2000">
              <a:solidFill>
                <a:schemeClr val="accent5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307" name="Google Shape;1307;p97"/>
          <p:cNvSpPr txBox="1"/>
          <p:nvPr/>
        </p:nvSpPr>
        <p:spPr>
          <a:xfrm>
            <a:off x="961390" y="3944950"/>
            <a:ext cx="78852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My mum, who (</a:t>
            </a: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to wait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) _________ for us in the playground, tapped her foot impatiently.</a:t>
            </a:r>
            <a:endParaRPr sz="1800"/>
          </a:p>
        </p:txBody>
      </p:sp>
      <p:sp>
        <p:nvSpPr>
          <p:cNvPr id="1308" name="Google Shape;1308;p97"/>
          <p:cNvSpPr txBox="1">
            <a:spLocks noGrp="1"/>
          </p:cNvSpPr>
          <p:nvPr>
            <p:ph type="body" idx="1"/>
          </p:nvPr>
        </p:nvSpPr>
        <p:spPr>
          <a:xfrm>
            <a:off x="3750941" y="4001693"/>
            <a:ext cx="13953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None/>
            </a:pP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was waiting</a:t>
            </a:r>
            <a:endParaRPr sz="2000">
              <a:solidFill>
                <a:schemeClr val="accent5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grpSp>
        <p:nvGrpSpPr>
          <p:cNvPr id="1309" name="Google Shape;1309;p97"/>
          <p:cNvGrpSpPr/>
          <p:nvPr/>
        </p:nvGrpSpPr>
        <p:grpSpPr>
          <a:xfrm>
            <a:off x="323991" y="1586875"/>
            <a:ext cx="457200" cy="457200"/>
            <a:chOff x="1020916" y="1442088"/>
            <a:chExt cx="457200" cy="457200"/>
          </a:xfrm>
        </p:grpSpPr>
        <p:pic>
          <p:nvPicPr>
            <p:cNvPr id="1310" name="Google Shape;1310;p9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11" name="Google Shape;1311;p9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12" name="Google Shape;1312;p97"/>
          <p:cNvGrpSpPr/>
          <p:nvPr/>
        </p:nvGrpSpPr>
        <p:grpSpPr>
          <a:xfrm>
            <a:off x="323991" y="2407125"/>
            <a:ext cx="457200" cy="457200"/>
            <a:chOff x="1020916" y="1442088"/>
            <a:chExt cx="457200" cy="457200"/>
          </a:xfrm>
        </p:grpSpPr>
        <p:pic>
          <p:nvPicPr>
            <p:cNvPr id="1313" name="Google Shape;1313;p9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14" name="Google Shape;1314;p9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15" name="Google Shape;1315;p97"/>
          <p:cNvGrpSpPr/>
          <p:nvPr/>
        </p:nvGrpSpPr>
        <p:grpSpPr>
          <a:xfrm>
            <a:off x="323991" y="3170125"/>
            <a:ext cx="457200" cy="457200"/>
            <a:chOff x="1020916" y="1442088"/>
            <a:chExt cx="457200" cy="457200"/>
          </a:xfrm>
        </p:grpSpPr>
        <p:pic>
          <p:nvPicPr>
            <p:cNvPr id="1316" name="Google Shape;1316;p9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17" name="Google Shape;1317;p9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18" name="Google Shape;1318;p97"/>
          <p:cNvGrpSpPr/>
          <p:nvPr/>
        </p:nvGrpSpPr>
        <p:grpSpPr>
          <a:xfrm>
            <a:off x="323991" y="4073975"/>
            <a:ext cx="457200" cy="457200"/>
            <a:chOff x="1020916" y="1442088"/>
            <a:chExt cx="457200" cy="457200"/>
          </a:xfrm>
        </p:grpSpPr>
        <p:pic>
          <p:nvPicPr>
            <p:cNvPr id="1319" name="Google Shape;1319;p9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20" name="Google Shape;1320;p9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5" name="Google Shape;1325;p98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6855300" cy="627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Correct</a:t>
            </a:r>
            <a:r>
              <a:rPr lang="en-GB" sz="1800">
                <a:solidFill>
                  <a:schemeClr val="accent5"/>
                </a:solidFill>
              </a:rPr>
              <a:t> the mistake</a:t>
            </a:r>
            <a:r>
              <a:rPr lang="en-GB" sz="1800"/>
              <a:t> in each sentence by using a more appropriate </a:t>
            </a:r>
            <a:r>
              <a:rPr lang="en-GB" sz="1800" b="1"/>
              <a:t>verb</a:t>
            </a:r>
            <a:r>
              <a:rPr lang="en-GB" sz="1800"/>
              <a:t> form in a different </a:t>
            </a:r>
            <a:r>
              <a:rPr lang="en-GB" sz="1800" b="1"/>
              <a:t>tense</a:t>
            </a:r>
            <a:r>
              <a:rPr lang="en-GB" sz="1800"/>
              <a:t>. </a:t>
            </a:r>
            <a:endParaRPr sz="1800"/>
          </a:p>
        </p:txBody>
      </p:sp>
      <p:sp>
        <p:nvSpPr>
          <p:cNvPr id="1326" name="Google Shape;1326;p98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Using tenses</a:t>
            </a:r>
            <a:endParaRPr/>
          </a:p>
        </p:txBody>
      </p:sp>
      <p:sp>
        <p:nvSpPr>
          <p:cNvPr id="1327" name="Google Shape;1327;p98"/>
          <p:cNvSpPr txBox="1">
            <a:spLocks noGrp="1"/>
          </p:cNvSpPr>
          <p:nvPr>
            <p:ph type="body" idx="1"/>
          </p:nvPr>
        </p:nvSpPr>
        <p:spPr>
          <a:xfrm>
            <a:off x="324000" y="1867850"/>
            <a:ext cx="8496000" cy="295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spcBef>
                <a:spcPct val="0"/>
              </a:spcBef>
              <a:spcAft>
                <a:spcPct val="0"/>
              </a:spcAft>
              <a:buSzPts val="1800"/>
              <a:buAutoNum type="alphaLcParenR"/>
            </a:pPr>
            <a:r>
              <a:rPr lang="en-GB" sz="1800"/>
              <a:t>Mr Martinez </a:t>
            </a:r>
            <a:r>
              <a:rPr lang="en-GB" sz="1800">
                <a:solidFill>
                  <a:schemeClr val="accent5"/>
                </a:solidFill>
              </a:rPr>
              <a:t>gave </a:t>
            </a:r>
            <a:r>
              <a:rPr lang="en-GB" sz="1800"/>
              <a:t>me lots of help whenever I’ve needed it. </a:t>
            </a:r>
            <a:endParaRPr sz="1800"/>
          </a:p>
          <a:p>
            <a:pPr marL="457200" lvl="0" indent="-342900" algn="l" rtl="0">
              <a:spcBef>
                <a:spcPts val="1000"/>
              </a:spcBef>
              <a:spcAft>
                <a:spcPct val="0"/>
              </a:spcAft>
              <a:buSzPts val="1800"/>
              <a:buAutoNum type="alphaLcParenR"/>
            </a:pPr>
            <a:r>
              <a:rPr lang="en-GB" sz="1800"/>
              <a:t>Sam is giving a clear explanation as we </a:t>
            </a:r>
            <a:r>
              <a:rPr lang="en-GB" sz="1800">
                <a:solidFill>
                  <a:schemeClr val="accent5"/>
                </a:solidFill>
              </a:rPr>
              <a:t>listened </a:t>
            </a:r>
            <a:r>
              <a:rPr lang="en-GB" sz="1800"/>
              <a:t>to her. </a:t>
            </a:r>
            <a:endParaRPr sz="1800"/>
          </a:p>
          <a:p>
            <a:pPr marL="457200" lvl="0" indent="-342900" algn="l" rtl="0">
              <a:spcBef>
                <a:spcPts val="1000"/>
              </a:spcBef>
              <a:spcAft>
                <a:spcPct val="0"/>
              </a:spcAft>
              <a:buSzPts val="1800"/>
              <a:buAutoNum type="alphaLcParenR"/>
            </a:pPr>
            <a:r>
              <a:rPr lang="en-GB" sz="1800"/>
              <a:t>The temperature, which </a:t>
            </a:r>
            <a:r>
              <a:rPr lang="en-GB" sz="1800">
                <a:solidFill>
                  <a:schemeClr val="accent5"/>
                </a:solidFill>
              </a:rPr>
              <a:t>rose </a:t>
            </a:r>
            <a:r>
              <a:rPr lang="en-GB" sz="1800"/>
              <a:t>a lot, was approaching 35 degrees. </a:t>
            </a:r>
            <a:endParaRPr sz="1800"/>
          </a:p>
          <a:p>
            <a:pPr marL="457200" lvl="0" indent="-342900" algn="l" rtl="0">
              <a:spcBef>
                <a:spcPts val="1000"/>
              </a:spcBef>
              <a:spcAft>
                <a:spcPct val="0"/>
              </a:spcAft>
              <a:buSzPts val="1800"/>
              <a:buAutoNum type="alphaLcParenR"/>
            </a:pPr>
            <a:r>
              <a:rPr lang="en-GB" sz="1800"/>
              <a:t>My sister </a:t>
            </a:r>
            <a:r>
              <a:rPr lang="en-GB" sz="1800">
                <a:solidFill>
                  <a:schemeClr val="accent5"/>
                </a:solidFill>
              </a:rPr>
              <a:t>took </a:t>
            </a:r>
            <a:r>
              <a:rPr lang="en-GB" sz="1800"/>
              <a:t>every opportunity she has to improve.</a:t>
            </a:r>
            <a:endParaRPr sz="1800"/>
          </a:p>
          <a:p>
            <a:pPr marL="457200" lvl="0" indent="-342900" algn="l" rtl="0">
              <a:spcBef>
                <a:spcPts val="1000"/>
              </a:spcBef>
              <a:spcAft>
                <a:spcPct val="0"/>
              </a:spcAft>
              <a:buSzPts val="1800"/>
              <a:buAutoNum type="alphaLcParenR"/>
            </a:pPr>
            <a:r>
              <a:rPr lang="en-GB" sz="1800"/>
              <a:t>I </a:t>
            </a:r>
            <a:r>
              <a:rPr lang="en-GB" sz="1800">
                <a:solidFill>
                  <a:schemeClr val="accent5"/>
                </a:solidFill>
              </a:rPr>
              <a:t>will appreciate</a:t>
            </a:r>
            <a:r>
              <a:rPr lang="en-GB" sz="1800"/>
              <a:t> my mum a lot more since she went on holiday.</a:t>
            </a:r>
            <a:endParaRPr sz="1800"/>
          </a:p>
          <a:p>
            <a:pPr marL="457200" lvl="0" indent="-342900" algn="l" rtl="0">
              <a:spcBef>
                <a:spcPts val="1000"/>
              </a:spcBef>
              <a:spcAft>
                <a:spcPct val="0"/>
              </a:spcAft>
              <a:buSzPts val="1800"/>
              <a:buAutoNum type="alphaLcParenR"/>
            </a:pPr>
            <a:r>
              <a:rPr lang="en-GB" sz="1800"/>
              <a:t>The soldier will put down his weapons when the war </a:t>
            </a:r>
            <a:r>
              <a:rPr lang="en-GB" sz="1800">
                <a:solidFill>
                  <a:schemeClr val="accent5"/>
                </a:solidFill>
              </a:rPr>
              <a:t>was ending</a:t>
            </a:r>
            <a:r>
              <a:rPr lang="en-GB" sz="1800"/>
              <a:t>.</a:t>
            </a:r>
            <a:endParaRPr sz="1800"/>
          </a:p>
          <a:p>
            <a:pPr marL="457200" lvl="0" indent="-342900" algn="l" rtl="0">
              <a:spcBef>
                <a:spcPts val="1000"/>
              </a:spcBef>
              <a:spcAft>
                <a:spcPts val="1000"/>
              </a:spcAft>
              <a:buSzPts val="1800"/>
              <a:buAutoNum type="alphaLcParenR"/>
            </a:pPr>
            <a:r>
              <a:rPr lang="en-GB" sz="1800"/>
              <a:t>When we </a:t>
            </a:r>
            <a:r>
              <a:rPr lang="en-GB" sz="1800">
                <a:solidFill>
                  <a:schemeClr val="accent5"/>
                </a:solidFill>
              </a:rPr>
              <a:t>were seeing</a:t>
            </a:r>
            <a:r>
              <a:rPr lang="en-GB" sz="1800"/>
              <a:t> the familiar street, we all relaxed instantly. </a:t>
            </a:r>
            <a:endParaRPr sz="1800"/>
          </a:p>
        </p:txBody>
      </p:sp>
      <p:sp>
        <p:nvSpPr>
          <p:cNvPr id="1328" name="Google Shape;1328;p98"/>
          <p:cNvSpPr txBox="1">
            <a:spLocks noGrp="1"/>
          </p:cNvSpPr>
          <p:nvPr>
            <p:ph type="body" idx="1"/>
          </p:nvPr>
        </p:nvSpPr>
        <p:spPr>
          <a:xfrm>
            <a:off x="324000" y="1458913"/>
            <a:ext cx="84960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There may be several correct answers!</a:t>
            </a:r>
            <a:endParaRPr sz="1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" name="Google Shape;1333;p99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6924300" cy="653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Correct</a:t>
            </a:r>
            <a:r>
              <a:rPr lang="en-GB" sz="1800">
                <a:solidFill>
                  <a:schemeClr val="accent5"/>
                </a:solidFill>
              </a:rPr>
              <a:t> the mistake</a:t>
            </a:r>
            <a:r>
              <a:rPr lang="en-GB" sz="1800"/>
              <a:t> in each sentence by using a more appropriate </a:t>
            </a:r>
            <a:r>
              <a:rPr lang="en-GB" sz="1800" b="1"/>
              <a:t>verb</a:t>
            </a:r>
            <a:r>
              <a:rPr lang="en-GB" sz="1800"/>
              <a:t> form in a different </a:t>
            </a:r>
            <a:r>
              <a:rPr lang="en-GB" sz="1800" b="1"/>
              <a:t>tense</a:t>
            </a:r>
            <a:r>
              <a:rPr lang="en-GB" sz="1800"/>
              <a:t>. </a:t>
            </a:r>
            <a:endParaRPr sz="1800"/>
          </a:p>
        </p:txBody>
      </p:sp>
      <p:sp>
        <p:nvSpPr>
          <p:cNvPr id="1334" name="Google Shape;1334;p99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Using tenses</a:t>
            </a:r>
            <a:endParaRPr/>
          </a:p>
        </p:txBody>
      </p:sp>
      <p:sp>
        <p:nvSpPr>
          <p:cNvPr id="1335" name="Google Shape;1335;p99"/>
          <p:cNvSpPr txBox="1">
            <a:spLocks noGrp="1"/>
          </p:cNvSpPr>
          <p:nvPr>
            <p:ph type="body" idx="1"/>
          </p:nvPr>
        </p:nvSpPr>
        <p:spPr>
          <a:xfrm>
            <a:off x="324000" y="1910755"/>
            <a:ext cx="8496000" cy="295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55600" algn="l" rtl="0">
              <a:spcBef>
                <a:spcPct val="0"/>
              </a:spcBef>
              <a:spcAft>
                <a:spcPct val="0"/>
              </a:spcAft>
              <a:buSzPts val="2000"/>
              <a:buFont typeface="Kalam"/>
              <a:buAutoNum type="alphaLcParenR"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Mr Martinez </a:t>
            </a: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has given 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me lots of help whenever I’ve needed it. </a:t>
            </a:r>
            <a:endParaRPr sz="2000">
              <a:latin typeface="Kalam"/>
              <a:ea typeface="Kalam"/>
              <a:cs typeface="Kalam"/>
              <a:sym typeface="Kalam"/>
            </a:endParaRPr>
          </a:p>
          <a:p>
            <a:pPr marL="457200" lvl="0" indent="-355600" algn="l" rtl="0">
              <a:spcBef>
                <a:spcPts val="600"/>
              </a:spcBef>
              <a:spcAft>
                <a:spcPct val="0"/>
              </a:spcAft>
              <a:buSzPts val="2000"/>
              <a:buFont typeface="Kalam"/>
              <a:buAutoNum type="alphaLcParenR"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Sam is giving a clear explanation as we </a:t>
            </a: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are listening 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to her. </a:t>
            </a:r>
            <a:endParaRPr sz="2000">
              <a:latin typeface="Kalam"/>
              <a:ea typeface="Kalam"/>
              <a:cs typeface="Kalam"/>
              <a:sym typeface="Kalam"/>
            </a:endParaRPr>
          </a:p>
          <a:p>
            <a:pPr marL="457200" lvl="0" indent="-355600" algn="l" rtl="0">
              <a:spcBef>
                <a:spcPts val="600"/>
              </a:spcBef>
              <a:spcAft>
                <a:spcPct val="0"/>
              </a:spcAft>
              <a:buSzPts val="2000"/>
              <a:buFont typeface="Kalam"/>
              <a:buAutoNum type="alphaLcParenR"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The temperature, which </a:t>
            </a: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had risen 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a lot, was approaching 35 degrees. </a:t>
            </a:r>
            <a:endParaRPr sz="2000">
              <a:latin typeface="Kalam"/>
              <a:ea typeface="Kalam"/>
              <a:cs typeface="Kalam"/>
              <a:sym typeface="Kalam"/>
            </a:endParaRPr>
          </a:p>
          <a:p>
            <a:pPr marL="457200" lvl="0" indent="-355600" algn="l" rtl="0">
              <a:spcBef>
                <a:spcPts val="600"/>
              </a:spcBef>
              <a:spcAft>
                <a:spcPct val="0"/>
              </a:spcAft>
              <a:buSzPts val="2000"/>
              <a:buFont typeface="Kalam"/>
              <a:buAutoNum type="alphaLcParenR"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My sister </a:t>
            </a: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is taking 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every opportunity she has to improve.</a:t>
            </a:r>
            <a:endParaRPr sz="2000">
              <a:latin typeface="Kalam"/>
              <a:ea typeface="Kalam"/>
              <a:cs typeface="Kalam"/>
              <a:sym typeface="Kalam"/>
            </a:endParaRPr>
          </a:p>
          <a:p>
            <a:pPr marL="457200" lvl="0" indent="-355600" algn="l" rtl="0">
              <a:spcBef>
                <a:spcPts val="600"/>
              </a:spcBef>
              <a:spcAft>
                <a:spcPct val="0"/>
              </a:spcAft>
              <a:buSzPts val="2000"/>
              <a:buFont typeface="Kalam"/>
              <a:buAutoNum type="alphaLcParenR"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I </a:t>
            </a: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have appreciated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 my mum a lot more since she went on holiday.</a:t>
            </a:r>
            <a:endParaRPr sz="2000">
              <a:latin typeface="Kalam"/>
              <a:ea typeface="Kalam"/>
              <a:cs typeface="Kalam"/>
              <a:sym typeface="Kalam"/>
            </a:endParaRPr>
          </a:p>
          <a:p>
            <a:pPr marL="457200" lvl="0" indent="-355600" algn="l" rtl="0">
              <a:spcBef>
                <a:spcPts val="600"/>
              </a:spcBef>
              <a:spcAft>
                <a:spcPct val="0"/>
              </a:spcAft>
              <a:buSzPts val="2000"/>
              <a:buFont typeface="Kalam"/>
              <a:buAutoNum type="alphaLcParenR"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The soldier will put down his weapons when the war </a:t>
            </a: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ends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.</a:t>
            </a:r>
            <a:endParaRPr sz="2000">
              <a:latin typeface="Kalam"/>
              <a:ea typeface="Kalam"/>
              <a:cs typeface="Kalam"/>
              <a:sym typeface="Kalam"/>
            </a:endParaRPr>
          </a:p>
          <a:p>
            <a:pPr marL="457200" lvl="0" indent="-355600" algn="l" rtl="0">
              <a:spcBef>
                <a:spcPts val="600"/>
              </a:spcBef>
              <a:spcAft>
                <a:spcPts val="600"/>
              </a:spcAft>
              <a:buSzPts val="2000"/>
              <a:buFont typeface="Kalam"/>
              <a:buAutoNum type="alphaLcParenR"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When we </a:t>
            </a: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saw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 the familiar street, we all relaxed instantly. 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336" name="Google Shape;1336;p99"/>
          <p:cNvSpPr txBox="1">
            <a:spLocks noGrp="1"/>
          </p:cNvSpPr>
          <p:nvPr>
            <p:ph type="body" idx="1"/>
          </p:nvPr>
        </p:nvSpPr>
        <p:spPr>
          <a:xfrm>
            <a:off x="324000" y="1471825"/>
            <a:ext cx="82377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Here are some possible answers:</a:t>
            </a:r>
            <a:endParaRPr sz="1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" name="Google Shape;1341;p100"/>
          <p:cNvSpPr txBox="1">
            <a:spLocks noGrp="1"/>
          </p:cNvSpPr>
          <p:nvPr>
            <p:ph type="body" idx="1"/>
          </p:nvPr>
        </p:nvSpPr>
        <p:spPr>
          <a:xfrm>
            <a:off x="324000" y="1284300"/>
            <a:ext cx="8113800" cy="3536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9250" algn="l" rtl="0">
              <a:spcBef>
                <a:spcPct val="0"/>
              </a:spcBef>
              <a:spcAft>
                <a:spcPct val="0"/>
              </a:spcAft>
              <a:buSzPts val="1900"/>
              <a:buChar char="●"/>
            </a:pPr>
            <a:r>
              <a:rPr lang="en-GB" sz="1900"/>
              <a:t>the </a:t>
            </a:r>
            <a:r>
              <a:rPr lang="en-GB" sz="1900" b="1"/>
              <a:t>tense</a:t>
            </a:r>
            <a:r>
              <a:rPr lang="en-GB" sz="1900"/>
              <a:t> of a sentence tells us when the action took place; we can tell the </a:t>
            </a:r>
            <a:r>
              <a:rPr lang="en-GB" sz="1900" b="1"/>
              <a:t>tense</a:t>
            </a:r>
            <a:r>
              <a:rPr lang="en-GB" sz="1900"/>
              <a:t> by looking at the </a:t>
            </a:r>
            <a:r>
              <a:rPr lang="en-GB" sz="1900" b="1"/>
              <a:t>verbs</a:t>
            </a:r>
            <a:endParaRPr sz="1900" b="1"/>
          </a:p>
          <a:p>
            <a:pPr marL="457200" lvl="0" indent="-349250" algn="l" rtl="0">
              <a:spcBef>
                <a:spcPts val="1000"/>
              </a:spcBef>
              <a:spcAft>
                <a:spcPct val="0"/>
              </a:spcAft>
              <a:buSzPts val="1900"/>
              <a:buChar char="●"/>
            </a:pPr>
            <a:r>
              <a:rPr lang="en-GB" sz="1900"/>
              <a:t>there are three main types of </a:t>
            </a:r>
            <a:r>
              <a:rPr lang="en-GB" sz="1900" b="1"/>
              <a:t>tense</a:t>
            </a:r>
            <a:r>
              <a:rPr lang="en-GB" sz="1900"/>
              <a:t> - the </a:t>
            </a:r>
            <a:r>
              <a:rPr lang="en-GB" sz="1900" b="1"/>
              <a:t>simple</a:t>
            </a:r>
            <a:r>
              <a:rPr lang="en-GB" sz="1900"/>
              <a:t>, the </a:t>
            </a:r>
            <a:r>
              <a:rPr lang="en-GB" sz="1900" b="1"/>
              <a:t>progressive</a:t>
            </a:r>
            <a:r>
              <a:rPr lang="en-GB" sz="1900"/>
              <a:t> and the </a:t>
            </a:r>
            <a:r>
              <a:rPr lang="en-GB" sz="1900" b="1"/>
              <a:t>perfect</a:t>
            </a:r>
            <a:r>
              <a:rPr lang="en-GB" sz="1900"/>
              <a:t>; these are formed in different ways using different </a:t>
            </a:r>
            <a:r>
              <a:rPr lang="en-GB" sz="1900" b="1"/>
              <a:t>auxiliary verbs</a:t>
            </a:r>
            <a:r>
              <a:rPr lang="en-GB" sz="1900"/>
              <a:t> </a:t>
            </a:r>
            <a:endParaRPr sz="1900"/>
          </a:p>
          <a:p>
            <a:pPr marL="457200" lvl="0" indent="-349250" algn="l" rtl="0">
              <a:spcBef>
                <a:spcPts val="1000"/>
              </a:spcBef>
              <a:spcAft>
                <a:spcPct val="0"/>
              </a:spcAft>
              <a:buSzPts val="1900"/>
              <a:buChar char="●"/>
            </a:pPr>
            <a:r>
              <a:rPr lang="en-GB" sz="1900"/>
              <a:t>within each type of </a:t>
            </a:r>
            <a:r>
              <a:rPr lang="en-GB" sz="1900" b="1"/>
              <a:t>tense</a:t>
            </a:r>
            <a:r>
              <a:rPr lang="en-GB" sz="1900"/>
              <a:t>, we can talk about the past, present or future</a:t>
            </a:r>
            <a:endParaRPr sz="1900"/>
          </a:p>
          <a:p>
            <a:pPr marL="457200" lvl="0" indent="-349250" algn="l" rtl="0">
              <a:spcBef>
                <a:spcPts val="1000"/>
              </a:spcBef>
              <a:spcAft>
                <a:spcPct val="0"/>
              </a:spcAft>
              <a:buSzPts val="1900"/>
              <a:buChar char="●"/>
            </a:pPr>
            <a:r>
              <a:rPr lang="en-GB" sz="1900"/>
              <a:t>we often maintain the tense in sentences, but sometimes, </a:t>
            </a:r>
            <a:r>
              <a:rPr lang="en-GB" sz="1900" b="1"/>
              <a:t>verbs</a:t>
            </a:r>
            <a:r>
              <a:rPr lang="en-GB" sz="1900"/>
              <a:t> in a sentence have a different </a:t>
            </a:r>
            <a:r>
              <a:rPr lang="en-GB" sz="1900" b="1"/>
              <a:t>tense</a:t>
            </a:r>
            <a:r>
              <a:rPr lang="en-GB" sz="1900"/>
              <a:t> in order to maintain sense</a:t>
            </a:r>
            <a:endParaRPr sz="1900" b="1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900"/>
          </a:p>
        </p:txBody>
      </p:sp>
      <p:sp>
        <p:nvSpPr>
          <p:cNvPr id="1342" name="Google Shape;1342;p100"/>
          <p:cNvSpPr txBox="1">
            <a:spLocks noGrp="1"/>
          </p:cNvSpPr>
          <p:nvPr>
            <p:ph type="title"/>
          </p:nvPr>
        </p:nvSpPr>
        <p:spPr>
          <a:xfrm>
            <a:off x="1684800" y="157525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Sentences in the simple, progressive and perfect present, past and future tense</a:t>
            </a:r>
            <a:endParaRPr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7" name="Google Shape;1347;p101"/>
          <p:cNvSpPr txBox="1">
            <a:spLocks noGrp="1"/>
          </p:cNvSpPr>
          <p:nvPr>
            <p:ph type="subTitle" idx="1"/>
          </p:nvPr>
        </p:nvSpPr>
        <p:spPr>
          <a:xfrm>
            <a:off x="661775" y="1129425"/>
            <a:ext cx="7351200" cy="2358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© Oak National Academy 2023. </a:t>
            </a:r>
            <a:endParaRPr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Produced in partnership with Fox Federation. </a:t>
            </a:r>
            <a:endParaRPr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Licensed on the </a:t>
            </a:r>
            <a:r>
              <a:rPr lang="en-GB" u="sng">
                <a:solidFill>
                  <a:schemeClr val="hlink"/>
                </a:solidFill>
                <a:hlinkClick r:id="rId3"/>
              </a:rPr>
              <a:t>Open Government Licence v3.0</a:t>
            </a:r>
            <a:r>
              <a:rPr lang="en-GB"/>
              <a:t>, except where otherwise stated. See </a:t>
            </a:r>
            <a:r>
              <a:rPr lang="en-GB" u="sng">
                <a:solidFill>
                  <a:schemeClr val="accent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and conditions</a:t>
            </a:r>
            <a:r>
              <a:rPr lang="en-GB"/>
              <a:t>.</a:t>
            </a:r>
            <a:endParaRPr/>
          </a:p>
        </p:txBody>
      </p:sp>
      <p:pic>
        <p:nvPicPr>
          <p:cNvPr id="1348" name="Google Shape;1348;p10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42100" y="3453600"/>
            <a:ext cx="652800" cy="32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3.1.32"/>
  <p:tag name="AS_OS" val="Microsoft Windows NT 6.2.9200.0"/>
  <p:tag name="AS_RELEASE_DATE" val="2023.10.14"/>
  <p:tag name="AS_TITLE" val="Aspose.Slides for .NET Standard 2.0"/>
  <p:tag name="AS_VERSION" val="23.10"/>
</p:tagLst>
</file>

<file path=ppt/theme/theme1.xml><?xml version="1.0" encoding="utf-8"?>
<a:theme xmlns:a="http://schemas.openxmlformats.org/drawingml/2006/main" name="simple-light-2">
  <a:themeElements>
    <a:clrScheme name="Simple Light">
      <a:dk1>
        <a:srgbClr val="000000"/>
      </a:dk1>
      <a:lt1>
        <a:srgbClr val="FFFFFF"/>
      </a:lt1>
      <a:dk2>
        <a:srgbClr val="808080"/>
      </a:dk2>
      <a:lt2>
        <a:srgbClr val="F0F0F0"/>
      </a:lt2>
      <a:accent1>
        <a:srgbClr val="BEF2BD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C63D01"/>
      </a:accent6>
      <a:hlink>
        <a:srgbClr val="374CF1"/>
      </a:hlink>
      <a:folHlink>
        <a:srgbClr val="0097A7"/>
      </a:folHlink>
    </a:clrScheme>
    <a:fontScheme name="Office">
      <a:maj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-light-2 override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2819</Words>
  <Application>Microsoft Office PowerPoint</Application>
  <PresentationFormat>On-screen Show (16:9)</PresentationFormat>
  <Paragraphs>372</Paragraphs>
  <Slides>38</Slides>
  <Notes>38</Notes>
  <HiddenSlides>1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ABeeZee</vt:lpstr>
      <vt:lpstr>Kalam</vt:lpstr>
      <vt:lpstr>Calibri</vt:lpstr>
      <vt:lpstr>Arial</vt:lpstr>
      <vt:lpstr>Lexend Light</vt:lpstr>
      <vt:lpstr>Lexend</vt:lpstr>
      <vt:lpstr>simple-light-2</vt:lpstr>
      <vt:lpstr>Sentences in the simple, progressive and perfect present, past and future tense</vt:lpstr>
      <vt:lpstr>PowerPoint Presentation</vt:lpstr>
      <vt:lpstr>PowerPoint Presentation</vt:lpstr>
      <vt:lpstr>PowerPoint Presentation</vt:lpstr>
      <vt:lpstr>PowerPoint Presentation</vt:lpstr>
      <vt:lpstr>Identifying tenses</vt:lpstr>
      <vt:lpstr>Identifying tenses</vt:lpstr>
      <vt:lpstr>Identifying tenses</vt:lpstr>
      <vt:lpstr>Identifying tenses</vt:lpstr>
      <vt:lpstr>Identifying tenses</vt:lpstr>
      <vt:lpstr>Tick all the sentences that are in a progressive tense and explain how you know. </vt:lpstr>
      <vt:lpstr>Identifying tenses</vt:lpstr>
      <vt:lpstr>Identifying tenses</vt:lpstr>
      <vt:lpstr>Identifying tenses</vt:lpstr>
      <vt:lpstr>Identifying tenses</vt:lpstr>
      <vt:lpstr>Which of these sentences are written in the perfect tense, with an auxiliary verb based on ‘to have’?</vt:lpstr>
      <vt:lpstr>Identifying tenses</vt:lpstr>
      <vt:lpstr>Identifying tenses</vt:lpstr>
      <vt:lpstr>Identifying tenses</vt:lpstr>
      <vt:lpstr>Identifying tenses</vt:lpstr>
      <vt:lpstr>Identifying tenses</vt:lpstr>
      <vt:lpstr>Identifying tenses</vt:lpstr>
      <vt:lpstr>PowerPoint Presentation</vt:lpstr>
      <vt:lpstr>PowerPoint Presentation</vt:lpstr>
      <vt:lpstr>Identifying tenses</vt:lpstr>
      <vt:lpstr>Using tenses</vt:lpstr>
      <vt:lpstr>Using tenses</vt:lpstr>
      <vt:lpstr>Using tenses</vt:lpstr>
      <vt:lpstr>Using tenses</vt:lpstr>
      <vt:lpstr>Using tenses</vt:lpstr>
      <vt:lpstr>Using tenses</vt:lpstr>
      <vt:lpstr>Using tenses</vt:lpstr>
      <vt:lpstr>Using tenses</vt:lpstr>
      <vt:lpstr>Using tenses</vt:lpstr>
      <vt:lpstr>PowerPoint Presentation</vt:lpstr>
      <vt:lpstr>PowerPoint Presentation</vt:lpstr>
      <vt:lpstr>Sentences in the simple, progressive and perfect present, past and future tense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Juliette Redfern</dc:creator>
  <cp:lastModifiedBy>Juliette Redfern</cp:lastModifiedBy>
  <cp:revision>1</cp:revision>
  <cp:lastPrinted>2023-12-13T14:13:13Z</cp:lastPrinted>
  <dcterms:created xsi:type="dcterms:W3CDTF">2023-12-13T14:13:13Z</dcterms:created>
  <dcterms:modified xsi:type="dcterms:W3CDTF">2026-01-08T11:03:56Z</dcterms:modified>
</cp:coreProperties>
</file>