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CA67942-6605-41FB-AACF-10DBB5199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E577F13-D7EB-483E-B3C9-C77B89657B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F0CBD81-1258-4E89-A592-BA886D944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68531A6-1D23-4A1B-909C-7AEA93203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D39B877-9428-493A-82DE-E2D56F805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458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797E974-FB79-43A5-961B-04FA32B21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EB076F6-712F-4B89-9FD0-48E88DE148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317CDCA-DEF6-438E-A2E4-B3D0AB0B4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80C76A5-D6BC-4D60-9824-CF2CEA150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E7E6C30-5FE1-4E79-8951-8D8A121DB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528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9A251A8-24F0-4D4B-AAF8-15B4C481F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C1AA2A1-9DEE-44DB-90C6-9CDA329FCB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6F1C853-00D6-4E65-ADAE-ECCBCCAD6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373BEC9-1121-43F5-9D5B-B61ED95B6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BB7971-E8F6-4A88-A2CF-51AC1EDD7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492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19FDA1-19A5-4F14-9157-8422AFA9D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0EADE66-B252-44D6-99A0-A8E83B669F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2EF8440-10BA-4A60-9A7A-0A5930AE2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249231D-7DA4-4963-BB75-7BBA34F86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63C656C-4CAE-4429-B76E-D5A497C31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14AB306-7CEF-4C2F-AB37-C0657B92F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570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205C733-3064-4627-997B-025CDD397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F3D2075-93B6-468E-B900-070A8D477C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EEE00CE-3645-4A0B-8B90-61EF964381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7CA0EF59-BD66-44D0-AFAA-9EF341C31F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ADB2E19D-8F1D-4B81-B153-E9FD45C088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8D76B49A-E105-4ADF-8761-0221AA2CC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5CE40FFD-2D5E-4380-ACA7-352935FE9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A3A8BC75-260F-4154-B138-A997D18AF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929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64038C8-920A-4613-8ED3-B2C3EBFC6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80B2392-4F6B-4AB2-86F5-462EFB9E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CBFFE5F-B860-4DBC-944E-515753894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9080FE4-05CF-4487-B1F7-29322A4B3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E10F8142-27F5-40E6-AC38-299C793AD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6F4B3AB4-79A2-4C00-AAFC-4DB9EF18B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61DE7E1-4663-4863-BBB9-C25170325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366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920917E-5190-4208-9D4C-07D954735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37D3C63-E7BB-49EE-8F69-D723EED24D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95D8D03-ED74-43F6-8D99-6E601BF815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AA5DC6F-9CE5-408A-A1BB-8B17E14CC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F8765BE-5840-419B-9235-0E7E95254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C84BC47-F85E-4B0F-BA15-5EBF9F85C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508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A9831C1-3823-41AF-B055-591900A5B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FFF81BB9-37E4-4D26-B1E6-BD1B41E856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8BD90ED-95B6-4F1C-88AD-B20266D6DD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E85E884-C22F-443F-8AAE-43E9A1B1B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A38492D-EBF4-4A26-A6DF-81B1DEF5F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2A0CD1A-1200-4EE0-B51E-DB57B9A23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525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80B4F68-85C2-4602-B442-AF9F0B5DB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6535427-195F-43C5-A6BB-DC08DA80F6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A86BDF6-EAE8-4B5D-B6BE-95E646236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503282-3BEE-4EC7-956E-EA6982303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CD07B5C-98E5-4CBC-B328-B0FAF386B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882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016C62B-AE2E-4AA1-8889-8413E04270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D2AED6EE-EF66-48A9-A294-E17CE97CC0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64380C9-DD04-4155-9640-A41E297B9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3B83010-8096-4E28-960B-990B095F2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5EFF2DC-387F-450D-92A1-D91AF11FD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291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3F191235-2BF7-42B8-869C-289F7E2A8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B95887B-E901-4FC1-8856-88F1278F0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D2FA023-55F3-402D-9F4C-8386FF5F3D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0D6C0-43AB-439E-9404-226BC61927E9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60480A3-6F0D-429C-A80E-6F049B8540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1103BAF-1A8A-44AF-8AB6-4B5FE1E3A9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630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E7C4CCB-12A4-4414-8890-570DB4454C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81" y="-200748"/>
            <a:ext cx="9318611" cy="646760"/>
          </a:xfrm>
        </p:spPr>
        <p:txBody>
          <a:bodyPr>
            <a:normAutofit/>
          </a:bodyPr>
          <a:lstStyle/>
          <a:p>
            <a:pPr algn="l"/>
            <a:r>
              <a:rPr lang="en-US" sz="1600" dirty="0" smtClean="0">
                <a:latin typeface="Comic Sans MS" panose="030F0702030302020204" pitchFamily="66" charset="0"/>
              </a:rPr>
              <a:t>Science-Living things and habitats (year 5 curriculum)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graphicFrame>
        <p:nvGraphicFramePr>
          <p:cNvPr id="14" name="Table 14">
            <a:extLst>
              <a:ext uri="{FF2B5EF4-FFF2-40B4-BE49-F238E27FC236}">
                <a16:creationId xmlns:a16="http://schemas.microsoft.com/office/drawing/2014/main" xmlns="" id="{3A745B0D-0599-4BF5-A73B-8EC46B8131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5057360"/>
              </p:ext>
            </p:extLst>
          </p:nvPr>
        </p:nvGraphicFramePr>
        <p:xfrm>
          <a:off x="0" y="446013"/>
          <a:ext cx="4471099" cy="49282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71099">
                  <a:extLst>
                    <a:ext uri="{9D8B030D-6E8A-4147-A177-3AD203B41FA5}">
                      <a16:colId xmlns:a16="http://schemas.microsoft.com/office/drawing/2014/main" xmlns="" val="3714207612"/>
                    </a:ext>
                  </a:extLst>
                </a:gridCol>
              </a:tblGrid>
              <a:tr h="295271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Key Outcomes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86290213"/>
                  </a:ext>
                </a:extLst>
              </a:tr>
              <a:tr h="4500417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will be able to describe the differences in the life cycles of a mammal, an amphibian, an insect and a bird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will be able to describe the life process of reproduction in some plants and animals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500" u="sng" dirty="0" smtClean="0">
                          <a:latin typeface="Comic Sans MS" panose="030F0702030302020204" pitchFamily="66" charset="0"/>
                        </a:rPr>
                        <a:t>The</a:t>
                      </a:r>
                      <a:r>
                        <a:rPr lang="en-GB" sz="1500" u="sng" baseline="0" dirty="0" smtClean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500" u="sng" baseline="0" dirty="0" smtClean="0">
                          <a:latin typeface="Comic Sans MS" panose="030F0702030302020204" pitchFamily="66" charset="0"/>
                        </a:rPr>
                        <a:t>s</a:t>
                      </a:r>
                      <a:r>
                        <a:rPr lang="en-GB" sz="1500" u="sng" dirty="0" smtClean="0">
                          <a:latin typeface="Comic Sans MS" panose="030F0702030302020204" pitchFamily="66" charset="0"/>
                        </a:rPr>
                        <a:t>kills that I will use (working scientifically)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500" dirty="0" smtClean="0">
                          <a:latin typeface="Comic Sans MS" panose="030F0702030302020204" pitchFamily="66" charset="0"/>
                        </a:rPr>
                        <a:t>Planning different types of scientific enquiries to answer questions, including recognising and controlling variables where necessary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500" dirty="0" smtClean="0">
                          <a:latin typeface="Comic Sans MS" panose="030F0702030302020204" pitchFamily="66" charset="0"/>
                        </a:rPr>
                        <a:t>Taking measurements, using a range of scientific equipment, Record data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500" dirty="0" smtClean="0">
                          <a:latin typeface="Comic Sans MS" panose="030F0702030302020204" pitchFamily="66" charset="0"/>
                        </a:rPr>
                        <a:t> Using test results to make predictions to set up further comparative and fair tests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500" dirty="0" smtClean="0">
                          <a:latin typeface="Comic Sans MS" panose="030F0702030302020204" pitchFamily="66" charset="0"/>
                        </a:rPr>
                        <a:t> Reporting and presenting findings from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500" dirty="0" smtClean="0">
                          <a:latin typeface="Comic Sans MS" panose="030F0702030302020204" pitchFamily="66" charset="0"/>
                        </a:rPr>
                        <a:t>Identify</a:t>
                      </a:r>
                      <a:r>
                        <a:rPr lang="en-GB" sz="1500" baseline="0" dirty="0" smtClean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500" dirty="0" smtClean="0">
                          <a:latin typeface="Comic Sans MS" panose="030F0702030302020204" pitchFamily="66" charset="0"/>
                        </a:rPr>
                        <a:t>scientific evidence that has been used to support or refute ideas or arguments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US" sz="1400" dirty="0">
                        <a:latin typeface="Comic Sans MS" panose="030F0702030302020204" pitchFamily="66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xmlns="" val="265046497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xmlns="" id="{1B398C1A-4277-4A32-A0F8-D5F5EEDB0F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0751758"/>
              </p:ext>
            </p:extLst>
          </p:nvPr>
        </p:nvGraphicFramePr>
        <p:xfrm>
          <a:off x="75275" y="5340527"/>
          <a:ext cx="4320548" cy="140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548">
                  <a:extLst>
                    <a:ext uri="{9D8B030D-6E8A-4147-A177-3AD203B41FA5}">
                      <a16:colId xmlns:a16="http://schemas.microsoft.com/office/drawing/2014/main" xmlns="" val="3714207612"/>
                    </a:ext>
                  </a:extLst>
                </a:gridCol>
              </a:tblGrid>
              <a:tr h="31005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Prior Knowledge</a:t>
                      </a:r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86290213"/>
                  </a:ext>
                </a:extLst>
              </a:tr>
              <a:tr h="832769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dirty="0" smtClean="0"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US" sz="1400" baseline="0" dirty="0" smtClean="0">
                          <a:latin typeface="Comic Sans MS" panose="030F0702030302020204" pitchFamily="66" charset="0"/>
                        </a:rPr>
                        <a:t> can describe </a:t>
                      </a:r>
                      <a:r>
                        <a:rPr lang="en-US" sz="1400" baseline="0" dirty="0" smtClean="0">
                          <a:latin typeface="Comic Sans MS" panose="030F0702030302020204" pitchFamily="66" charset="0"/>
                        </a:rPr>
                        <a:t>what a mammal is</a:t>
                      </a:r>
                      <a:endParaRPr lang="en-US" sz="1400" baseline="0" dirty="0" smtClean="0">
                        <a:latin typeface="Comic Sans MS" panose="030F0702030302020204" pitchFamily="66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baseline="0" dirty="0" smtClean="0">
                          <a:latin typeface="Comic Sans MS" panose="030F0702030302020204" pitchFamily="66" charset="0"/>
                        </a:rPr>
                        <a:t>I can describe the </a:t>
                      </a:r>
                      <a:r>
                        <a:rPr lang="en-US" sz="1400" baseline="0" dirty="0" smtClean="0">
                          <a:latin typeface="Comic Sans MS" panose="030F0702030302020204" pitchFamily="66" charset="0"/>
                        </a:rPr>
                        <a:t>difference between plants and animals</a:t>
                      </a:r>
                      <a:endParaRPr lang="en-US" sz="1400" baseline="0" dirty="0" smtClean="0">
                        <a:latin typeface="Comic Sans MS" panose="030F0702030302020204" pitchFamily="66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baseline="0" dirty="0" smtClean="0">
                          <a:latin typeface="Comic Sans MS" panose="030F0702030302020204" pitchFamily="66" charset="0"/>
                        </a:rPr>
                        <a:t>I can describe </a:t>
                      </a:r>
                      <a:r>
                        <a:rPr lang="en-US" sz="1400" baseline="0" dirty="0" smtClean="0">
                          <a:latin typeface="Comic Sans MS" panose="030F0702030302020204" pitchFamily="66" charset="0"/>
                        </a:rPr>
                        <a:t>the life cycle of a human</a:t>
                      </a:r>
                      <a:endParaRPr lang="en-US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50464978"/>
                  </a:ext>
                </a:extLst>
              </a:tr>
            </a:tbl>
          </a:graphicData>
        </a:graphic>
      </p:graphicFrame>
      <p:graphicFrame>
        <p:nvGraphicFramePr>
          <p:cNvPr id="16" name="Table 16">
            <a:extLst>
              <a:ext uri="{FF2B5EF4-FFF2-40B4-BE49-F238E27FC236}">
                <a16:creationId xmlns:a16="http://schemas.microsoft.com/office/drawing/2014/main" xmlns="" id="{F8B8D44A-0ED8-44DF-8E78-2CFDE6E076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1398776"/>
              </p:ext>
            </p:extLst>
          </p:nvPr>
        </p:nvGraphicFramePr>
        <p:xfrm>
          <a:off x="4471098" y="1453059"/>
          <a:ext cx="7667771" cy="5289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8723">
                  <a:extLst>
                    <a:ext uri="{9D8B030D-6E8A-4147-A177-3AD203B41FA5}">
                      <a16:colId xmlns:a16="http://schemas.microsoft.com/office/drawing/2014/main" xmlns="" val="747824021"/>
                    </a:ext>
                  </a:extLst>
                </a:gridCol>
                <a:gridCol w="5859048">
                  <a:extLst>
                    <a:ext uri="{9D8B030D-6E8A-4147-A177-3AD203B41FA5}">
                      <a16:colId xmlns:a16="http://schemas.microsoft.com/office/drawing/2014/main" xmlns="" val="2282620642"/>
                    </a:ext>
                  </a:extLst>
                </a:gridCol>
              </a:tblGrid>
              <a:tr h="507370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Key Vocabulary</a:t>
                      </a:r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23073687"/>
                  </a:ext>
                </a:extLst>
              </a:tr>
              <a:tr h="575020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Plant reproduction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Plant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reproduction is the production of new offspring in </a:t>
                      </a:r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plants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9629223"/>
                  </a:ext>
                </a:extLst>
              </a:tr>
              <a:tr h="4576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stamen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stamen is </a:t>
                      </a:r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male reproductive organ of a flower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 </a:t>
                      </a:r>
                      <a:endParaRPr lang="en-US" sz="1400" b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58434667"/>
                  </a:ext>
                </a:extLst>
              </a:tr>
              <a:tr h="4576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botanical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 or relating to plants or botany</a:t>
                      </a:r>
                      <a:r>
                        <a:rPr lang="en-GB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or something that is taken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from plants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28579291"/>
                  </a:ext>
                </a:extLst>
              </a:tr>
              <a:tr h="515720">
                <a:tc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mammal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warm-blooded vertebrate animal of a class that is distinguished by the possession of hair or fur, females that secrete milk for the nourishment of the young, and (typically) the birth of live young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92757658"/>
                  </a:ext>
                </a:extLst>
              </a:tr>
              <a:tr h="461312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amphibian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cold-blooded vertebrate animal of a class that comprises the frogs, toads, newts, salamanders, and caecilians. They are distinguished by having an gills to breath.</a:t>
                      </a:r>
                      <a:endParaRPr lang="en-GB" sz="1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75514030"/>
                  </a:ext>
                </a:extLst>
              </a:tr>
              <a:tr h="461312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Life process (cycle)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Life processes are the series of actions, such as movement, respiration, sensitivity, growth, reproduction, excretion and nutrition that are essential for a living being to be</a:t>
                      </a:r>
                      <a:r>
                        <a:rPr lang="en-GB" sz="140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able to live.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957739506"/>
                  </a:ext>
                </a:extLst>
              </a:tr>
              <a:tr h="473546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omic Sans MS" panose="030F0702030302020204" pitchFamily="66" charset="0"/>
                        </a:rPr>
                        <a:t>Gametes </a:t>
                      </a:r>
                    </a:p>
                    <a:p>
                      <a:endParaRPr lang="en-US" sz="1400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US" sz="1400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US" sz="1400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US" sz="1400" dirty="0" smtClean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metamorphosis </a:t>
                      </a:r>
                      <a:endParaRPr lang="en-US" sz="1400" dirty="0">
                        <a:latin typeface="Comic Sans MS" panose="030F0702030302020204" pitchFamily="66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Gametes are an organism's reproductive cells. They are also referred to as sex cells. Female gametes are called ova or egg cells, and male gametes are called sperm</a:t>
                      </a:r>
                      <a:endParaRPr lang="en-US" sz="1400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US" sz="1400" dirty="0" smtClean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 a stage in the growth of some animals in which the new form looks completely different from the old</a:t>
                      </a:r>
                      <a:endParaRPr lang="en-US" sz="1400" dirty="0">
                        <a:latin typeface="Comic Sans MS" panose="030F07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394717510"/>
                  </a:ext>
                </a:extLst>
              </a:tr>
            </a:tbl>
          </a:graphicData>
        </a:graphic>
      </p:graphicFrame>
      <p:sp>
        <p:nvSpPr>
          <p:cNvPr id="4" name="AutoShape 2" descr="Researchers develop device for less invasive blood vessel repair procedures  - Med-Tech Innov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2" descr="Lesson Worksheet:Animal Life Cycles | Nagw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Lesson Worksheet:Animal Life Cycles | Nagwa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28448" y="0"/>
            <a:ext cx="1916680" cy="186743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8384" y="0"/>
            <a:ext cx="1561484" cy="149636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4791" y="0"/>
            <a:ext cx="2375013" cy="1560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065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328</Words>
  <Application>Microsoft Office PowerPoint</Application>
  <PresentationFormat>Widescreen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Times New Roman</vt:lpstr>
      <vt:lpstr>Office Theme</vt:lpstr>
      <vt:lpstr>Science-Living things and habitats (year 5 curriculum)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 - Weather Around the World</dc:title>
  <dc:creator>Vicky Calvert</dc:creator>
  <cp:lastModifiedBy>Chloe Redfearn</cp:lastModifiedBy>
  <cp:revision>17</cp:revision>
  <dcterms:created xsi:type="dcterms:W3CDTF">2021-09-17T09:26:41Z</dcterms:created>
  <dcterms:modified xsi:type="dcterms:W3CDTF">2022-02-23T10:55:36Z</dcterms:modified>
</cp:coreProperties>
</file>