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67942-6605-41FB-AACF-10DBB5199C4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E577F13-D7EB-483E-B3C9-C77B89657B3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F0CBD81-1258-4E89-A592-BA886D944970}"/>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5" name="Footer Placeholder 4">
            <a:extLst>
              <a:ext uri="{FF2B5EF4-FFF2-40B4-BE49-F238E27FC236}">
                <a16:creationId xmlns:a16="http://schemas.microsoft.com/office/drawing/2014/main" id="{868531A6-1D23-4A1B-909C-7AEA932036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39B877-9428-493A-82DE-E2D56F805CFA}"/>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287045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7E974-FB79-43A5-961B-04FA32B216F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B076F6-712F-4B89-9FD0-48E88DE148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17CDCA-DEF6-438E-A2E4-B3D0AB0B47F4}"/>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5" name="Footer Placeholder 4">
            <a:extLst>
              <a:ext uri="{FF2B5EF4-FFF2-40B4-BE49-F238E27FC236}">
                <a16:creationId xmlns:a16="http://schemas.microsoft.com/office/drawing/2014/main" id="{980C76A5-D6BC-4D60-9824-CF2CEA1504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7E6C30-5FE1-4E79-8951-8D8A121DBCB7}"/>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16895287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251A8-24F0-4D4B-AAF8-15B4C481F15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C1AA2A1-9DEE-44DB-90C6-9CDA329FCB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F1C853-00D6-4E65-ADAE-ECCBCCAD69FF}"/>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5" name="Footer Placeholder 4">
            <a:extLst>
              <a:ext uri="{FF2B5EF4-FFF2-40B4-BE49-F238E27FC236}">
                <a16:creationId xmlns:a16="http://schemas.microsoft.com/office/drawing/2014/main" id="{8373BEC9-1121-43F5-9D5B-B61ED95B64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BB7971-E8F6-4A88-A2CF-51AC1EDD7D29}"/>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29224922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19FDA1-19A5-4F14-9157-8422AFA9D1C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EADE66-B252-44D6-99A0-A8E83B669F5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2EF8440-10BA-4A60-9A7A-0A5930AE29D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249231D-7DA4-4963-BB75-7BBA34F864D9}"/>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6" name="Footer Placeholder 5">
            <a:extLst>
              <a:ext uri="{FF2B5EF4-FFF2-40B4-BE49-F238E27FC236}">
                <a16:creationId xmlns:a16="http://schemas.microsoft.com/office/drawing/2014/main" id="{663C656C-4CAE-4429-B76E-D5A497C317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4AB306-7CEF-4C2F-AB37-C0657B92F53E}"/>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1449570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5C733-3064-4627-997B-025CDD397D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3D2075-93B6-468E-B900-070A8D477CC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EEE00CE-3645-4A0B-8B90-61EF964381B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CA0EF59-BD66-44D0-AFAA-9EF341C31F1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B2E19D-8F1D-4B81-B153-E9FD45C088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76B49A-E105-4ADF-8761-0221AA2CCA06}"/>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8" name="Footer Placeholder 7">
            <a:extLst>
              <a:ext uri="{FF2B5EF4-FFF2-40B4-BE49-F238E27FC236}">
                <a16:creationId xmlns:a16="http://schemas.microsoft.com/office/drawing/2014/main" id="{5CE40FFD-2D5E-4380-ACA7-352935FE974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3A8BC75-260F-4154-B138-A997D18AF03E}"/>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198292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4038C8-920A-4613-8ED3-B2C3EBFC642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0B2392-4F6B-4AB2-86F5-462EFB9EC64B}"/>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4" name="Footer Placeholder 3">
            <a:extLst>
              <a:ext uri="{FF2B5EF4-FFF2-40B4-BE49-F238E27FC236}">
                <a16:creationId xmlns:a16="http://schemas.microsoft.com/office/drawing/2014/main" id="{7CBFFE5F-B860-4DBC-944E-515753894CD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9080FE4-05CF-4487-B1F7-29322A4B3E3F}"/>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334347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0F8142-27F5-40E6-AC38-299C793AD230}"/>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3" name="Footer Placeholder 2">
            <a:extLst>
              <a:ext uri="{FF2B5EF4-FFF2-40B4-BE49-F238E27FC236}">
                <a16:creationId xmlns:a16="http://schemas.microsoft.com/office/drawing/2014/main" id="{6F4B3AB4-79A2-4C00-AAFC-4DB9EF18B6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61DE7E1-4663-4863-BBB9-C251703254E5}"/>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3896366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917E-5190-4208-9D4C-07D95473540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37D3C63-E7BB-49EE-8F69-D723EED24D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95D8D03-ED74-43F6-8D99-6E601BF815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A5DC6F-9CE5-408A-A1BB-8B17E14CCAB6}"/>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6" name="Footer Placeholder 5">
            <a:extLst>
              <a:ext uri="{FF2B5EF4-FFF2-40B4-BE49-F238E27FC236}">
                <a16:creationId xmlns:a16="http://schemas.microsoft.com/office/drawing/2014/main" id="{BF8765BE-5840-419B-9235-0E7E952544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84BC47-F85E-4B0F-BA15-5EBF9F85C772}"/>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388350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9831C1-3823-41AF-B055-591900A5BC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FF81BB9-37E4-4D26-B1E6-BD1B41E8561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8BD90ED-95B6-4F1C-88AD-B20266D6DD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85E884-C22F-443F-8AAE-43E9A1B1BB2A}"/>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6" name="Footer Placeholder 5">
            <a:extLst>
              <a:ext uri="{FF2B5EF4-FFF2-40B4-BE49-F238E27FC236}">
                <a16:creationId xmlns:a16="http://schemas.microsoft.com/office/drawing/2014/main" id="{DA38492D-EBF4-4A26-A6DF-81B1DEF5F6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A0CD1A-1200-4EE0-B51E-DB57B9A2354D}"/>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2263525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0B4F68-85C2-4602-B442-AF9F0B5DB5F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6535427-195F-43C5-A6BB-DC08DA80F69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86BDF6-EAE8-4B5D-B6BE-95E646236E1C}"/>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5" name="Footer Placeholder 4">
            <a:extLst>
              <a:ext uri="{FF2B5EF4-FFF2-40B4-BE49-F238E27FC236}">
                <a16:creationId xmlns:a16="http://schemas.microsoft.com/office/drawing/2014/main" id="{99503282-3BEE-4EC7-956E-EA69823036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D07B5C-98E5-4CBC-B328-B0FAF386B81E}"/>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2097882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16C62B-AE2E-4AA1-8889-8413E04270A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2AED6EE-EF66-48A9-A294-E17CE97CC05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4380C9-DD04-4155-9640-A41E297B968C}"/>
              </a:ext>
            </a:extLst>
          </p:cNvPr>
          <p:cNvSpPr>
            <a:spLocks noGrp="1"/>
          </p:cNvSpPr>
          <p:nvPr>
            <p:ph type="dt" sz="half" idx="10"/>
          </p:nvPr>
        </p:nvSpPr>
        <p:spPr/>
        <p:txBody>
          <a:bodyPr/>
          <a:lstStyle/>
          <a:p>
            <a:fld id="{9500D6C0-43AB-439E-9404-226BC61927E9}" type="datetimeFigureOut">
              <a:rPr lang="en-GB" smtClean="0"/>
              <a:t>12/01/2022</a:t>
            </a:fld>
            <a:endParaRPr lang="en-GB"/>
          </a:p>
        </p:txBody>
      </p:sp>
      <p:sp>
        <p:nvSpPr>
          <p:cNvPr id="5" name="Footer Placeholder 4">
            <a:extLst>
              <a:ext uri="{FF2B5EF4-FFF2-40B4-BE49-F238E27FC236}">
                <a16:creationId xmlns:a16="http://schemas.microsoft.com/office/drawing/2014/main" id="{23B83010-8096-4E28-960B-990B095F23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EFF2DC-387F-450D-92A1-D91AF11FD46B}"/>
              </a:ext>
            </a:extLst>
          </p:cNvPr>
          <p:cNvSpPr>
            <a:spLocks noGrp="1"/>
          </p:cNvSpPr>
          <p:nvPr>
            <p:ph type="sldNum" sz="quarter" idx="12"/>
          </p:nvPr>
        </p:nvSpPr>
        <p:spPr/>
        <p:txBody>
          <a:bodyPr/>
          <a:lstStyle/>
          <a:p>
            <a:fld id="{3D8700AA-0242-4661-868E-284E6AA6DCA9}" type="slidenum">
              <a:rPr lang="en-GB" smtClean="0"/>
              <a:t>‹#›</a:t>
            </a:fld>
            <a:endParaRPr lang="en-GB"/>
          </a:p>
        </p:txBody>
      </p:sp>
    </p:spTree>
    <p:extLst>
      <p:ext uri="{BB962C8B-B14F-4D97-AF65-F5344CB8AC3E}">
        <p14:creationId xmlns:p14="http://schemas.microsoft.com/office/powerpoint/2010/main" val="2255291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F191235-2BF7-42B8-869C-289F7E2A87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B95887B-E901-4FC1-8856-88F1278F0E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2FA023-55F3-402D-9F4C-8386FF5F3DD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00D6C0-43AB-439E-9404-226BC61927E9}" type="datetimeFigureOut">
              <a:rPr lang="en-GB" smtClean="0"/>
              <a:t>12/01/2022</a:t>
            </a:fld>
            <a:endParaRPr lang="en-GB"/>
          </a:p>
        </p:txBody>
      </p:sp>
      <p:sp>
        <p:nvSpPr>
          <p:cNvPr id="5" name="Footer Placeholder 4">
            <a:extLst>
              <a:ext uri="{FF2B5EF4-FFF2-40B4-BE49-F238E27FC236}">
                <a16:creationId xmlns:a16="http://schemas.microsoft.com/office/drawing/2014/main" id="{E60480A3-6F0D-429C-A80E-6F049B8540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1103BAF-1A8A-44AF-8AB6-4B5FE1E3A95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8700AA-0242-4661-868E-284E6AA6DCA9}" type="slidenum">
              <a:rPr lang="en-GB" smtClean="0"/>
              <a:t>‹#›</a:t>
            </a:fld>
            <a:endParaRPr lang="en-GB"/>
          </a:p>
        </p:txBody>
      </p:sp>
    </p:spTree>
    <p:extLst>
      <p:ext uri="{BB962C8B-B14F-4D97-AF65-F5344CB8AC3E}">
        <p14:creationId xmlns:p14="http://schemas.microsoft.com/office/powerpoint/2010/main" val="3468630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7C4CCB-12A4-4414-8890-570DB4454C43}"/>
              </a:ext>
            </a:extLst>
          </p:cNvPr>
          <p:cNvSpPr>
            <a:spLocks noGrp="1"/>
          </p:cNvSpPr>
          <p:nvPr>
            <p:ph type="ctrTitle"/>
          </p:nvPr>
        </p:nvSpPr>
        <p:spPr>
          <a:xfrm>
            <a:off x="0" y="0"/>
            <a:ext cx="9318611" cy="850201"/>
          </a:xfrm>
        </p:spPr>
        <p:txBody>
          <a:bodyPr>
            <a:normAutofit/>
          </a:bodyPr>
          <a:lstStyle/>
          <a:p>
            <a:pPr algn="l"/>
            <a:r>
              <a:rPr lang="en-US" sz="2600" dirty="0">
                <a:latin typeface="Comic Sans MS" panose="030F0702030302020204" pitchFamily="66" charset="0"/>
              </a:rPr>
              <a:t>History </a:t>
            </a:r>
            <a:br>
              <a:rPr lang="en-US" sz="2600" dirty="0">
                <a:latin typeface="Comic Sans MS" panose="030F0702030302020204" pitchFamily="66" charset="0"/>
              </a:rPr>
            </a:br>
            <a:r>
              <a:rPr lang="en-GB" sz="2800" dirty="0"/>
              <a:t>The Shang Dynasty of China</a:t>
            </a:r>
            <a:endParaRPr lang="en-GB" sz="2600" dirty="0">
              <a:latin typeface="Comic Sans MS" panose="030F0702030302020204" pitchFamily="66" charset="0"/>
            </a:endParaRPr>
          </a:p>
        </p:txBody>
      </p:sp>
      <p:graphicFrame>
        <p:nvGraphicFramePr>
          <p:cNvPr id="14" name="Table 14">
            <a:extLst>
              <a:ext uri="{FF2B5EF4-FFF2-40B4-BE49-F238E27FC236}">
                <a16:creationId xmlns:a16="http://schemas.microsoft.com/office/drawing/2014/main" id="{3A745B0D-0599-4BF5-A73B-8EC46B813199}"/>
              </a:ext>
            </a:extLst>
          </p:cNvPr>
          <p:cNvGraphicFramePr>
            <a:graphicFrameLocks noGrp="1"/>
          </p:cNvGraphicFramePr>
          <p:nvPr>
            <p:extLst>
              <p:ext uri="{D42A27DB-BD31-4B8C-83A1-F6EECF244321}">
                <p14:modId xmlns:p14="http://schemas.microsoft.com/office/powerpoint/2010/main" val="2441045802"/>
              </p:ext>
            </p:extLst>
          </p:nvPr>
        </p:nvGraphicFramePr>
        <p:xfrm>
          <a:off x="127271" y="866497"/>
          <a:ext cx="4166656" cy="3447926"/>
        </p:xfrm>
        <a:graphic>
          <a:graphicData uri="http://schemas.openxmlformats.org/drawingml/2006/table">
            <a:tbl>
              <a:tblPr firstRow="1" bandRow="1">
                <a:tableStyleId>{5C22544A-7EE6-4342-B048-85BDC9FD1C3A}</a:tableStyleId>
              </a:tblPr>
              <a:tblGrid>
                <a:gridCol w="4166656">
                  <a:extLst>
                    <a:ext uri="{9D8B030D-6E8A-4147-A177-3AD203B41FA5}">
                      <a16:colId xmlns:a16="http://schemas.microsoft.com/office/drawing/2014/main" val="3714207612"/>
                    </a:ext>
                  </a:extLst>
                </a:gridCol>
              </a:tblGrid>
              <a:tr h="543652">
                <a:tc>
                  <a:txBody>
                    <a:bodyPr/>
                    <a:lstStyle/>
                    <a:p>
                      <a:pPr algn="ctr"/>
                      <a:r>
                        <a:rPr lang="en-US" sz="2400" dirty="0">
                          <a:latin typeface="Comic Sans MS" panose="030F0702030302020204" pitchFamily="66" charset="0"/>
                        </a:rPr>
                        <a:t>Key Outcomes</a:t>
                      </a:r>
                      <a:endParaRPr lang="en-GB" sz="2400" dirty="0">
                        <a:latin typeface="Comic Sans MS" panose="030F0702030302020204" pitchFamily="66" charset="0"/>
                      </a:endParaRPr>
                    </a:p>
                  </a:txBody>
                  <a:tcPr/>
                </a:tc>
                <a:extLst>
                  <a:ext uri="{0D108BD9-81ED-4DB2-BD59-A6C34878D82A}">
                    <a16:rowId xmlns:a16="http://schemas.microsoft.com/office/drawing/2014/main" val="2786290213"/>
                  </a:ext>
                </a:extLst>
              </a:tr>
              <a:tr h="2904274">
                <a:tc>
                  <a:txBody>
                    <a:bodyPr/>
                    <a:lstStyle/>
                    <a:p>
                      <a:pPr marL="285750" indent="-285750" algn="l">
                        <a:buFont typeface="Arial" panose="020B0604020202020204" pitchFamily="34" charset="0"/>
                        <a:buChar char="•"/>
                      </a:pPr>
                      <a:r>
                        <a:rPr lang="en-US" sz="1600" dirty="0">
                          <a:latin typeface="Comic Sans MS" panose="030F0702030302020204" pitchFamily="66" charset="0"/>
                        </a:rPr>
                        <a:t>To discover when the Shang Dynasty of China was</a:t>
                      </a:r>
                    </a:p>
                    <a:p>
                      <a:pPr marL="285750" indent="-285750" algn="l">
                        <a:buFont typeface="Arial" panose="020B0604020202020204" pitchFamily="34" charset="0"/>
                        <a:buChar char="•"/>
                      </a:pPr>
                      <a:r>
                        <a:rPr lang="en-US" sz="1600" dirty="0">
                          <a:latin typeface="Comic Sans MS" panose="030F0702030302020204" pitchFamily="66" charset="0"/>
                        </a:rPr>
                        <a:t>To closely study the life of</a:t>
                      </a:r>
                      <a:r>
                        <a:rPr lang="en-US" sz="1600" baseline="0" dirty="0">
                          <a:latin typeface="Comic Sans MS" panose="030F0702030302020204" pitchFamily="66" charset="0"/>
                        </a:rPr>
                        <a:t> Chinese civilians during the Shang Dynasty of Chins</a:t>
                      </a:r>
                    </a:p>
                    <a:p>
                      <a:pPr marL="285750" indent="-285750" algn="l">
                        <a:buFont typeface="Arial" panose="020B0604020202020204" pitchFamily="34" charset="0"/>
                        <a:buChar char="•"/>
                      </a:pPr>
                      <a:r>
                        <a:rPr lang="en-US" sz="1600" baseline="0" dirty="0">
                          <a:latin typeface="Comic Sans MS" panose="030F0702030302020204" pitchFamily="66" charset="0"/>
                        </a:rPr>
                        <a:t>To look at individuals from the Shang Dynasty of China (including Fu </a:t>
                      </a:r>
                      <a:r>
                        <a:rPr lang="en-US" sz="1600" baseline="0" dirty="0" err="1">
                          <a:latin typeface="Comic Sans MS" panose="030F0702030302020204" pitchFamily="66" charset="0"/>
                        </a:rPr>
                        <a:t>Hao</a:t>
                      </a:r>
                      <a:r>
                        <a:rPr lang="en-US" sz="1600" baseline="0" dirty="0">
                          <a:latin typeface="Comic Sans MS" panose="030F0702030302020204" pitchFamily="66" charset="0"/>
                        </a:rPr>
                        <a:t>)</a:t>
                      </a:r>
                    </a:p>
                    <a:p>
                      <a:pPr marL="285750" indent="-285750" algn="l">
                        <a:buFont typeface="Arial" panose="020B0604020202020204" pitchFamily="34" charset="0"/>
                        <a:buChar char="•"/>
                      </a:pPr>
                      <a:r>
                        <a:rPr lang="en-US" sz="1600" baseline="0" dirty="0">
                          <a:latin typeface="Comic Sans MS" panose="030F0702030302020204" pitchFamily="66" charset="0"/>
                        </a:rPr>
                        <a:t>To use primary and secondary sources</a:t>
                      </a:r>
                    </a:p>
                    <a:p>
                      <a:pPr marL="285750" indent="-285750" algn="l">
                        <a:buFont typeface="Arial" panose="020B0604020202020204" pitchFamily="34" charset="0"/>
                        <a:buChar char="•"/>
                      </a:pPr>
                      <a:r>
                        <a:rPr lang="en-US" sz="1600" baseline="0" dirty="0">
                          <a:latin typeface="Comic Sans MS" panose="030F0702030302020204" pitchFamily="66" charset="0"/>
                        </a:rPr>
                        <a:t>To compare this era to the modern day world</a:t>
                      </a:r>
                      <a:endParaRPr lang="en-US" sz="1600" dirty="0">
                        <a:latin typeface="Comic Sans MS" panose="030F0702030302020204" pitchFamily="66" charset="0"/>
                      </a:endParaRPr>
                    </a:p>
                  </a:txBody>
                  <a:tcPr marL="114300" marR="114300" marT="0" marB="0"/>
                </a:tc>
                <a:extLst>
                  <a:ext uri="{0D108BD9-81ED-4DB2-BD59-A6C34878D82A}">
                    <a16:rowId xmlns:a16="http://schemas.microsoft.com/office/drawing/2014/main" val="2650464978"/>
                  </a:ext>
                </a:extLst>
              </a:tr>
            </a:tbl>
          </a:graphicData>
        </a:graphic>
      </p:graphicFrame>
      <p:graphicFrame>
        <p:nvGraphicFramePr>
          <p:cNvPr id="15" name="Table 14">
            <a:extLst>
              <a:ext uri="{FF2B5EF4-FFF2-40B4-BE49-F238E27FC236}">
                <a16:creationId xmlns:a16="http://schemas.microsoft.com/office/drawing/2014/main" id="{1B398C1A-4277-4A32-A0F8-D5F5EEDB0F57}"/>
              </a:ext>
            </a:extLst>
          </p:cNvPr>
          <p:cNvGraphicFramePr>
            <a:graphicFrameLocks noGrp="1"/>
          </p:cNvGraphicFramePr>
          <p:nvPr>
            <p:extLst>
              <p:ext uri="{D42A27DB-BD31-4B8C-83A1-F6EECF244321}">
                <p14:modId xmlns:p14="http://schemas.microsoft.com/office/powerpoint/2010/main" val="1209999734"/>
              </p:ext>
            </p:extLst>
          </p:nvPr>
        </p:nvGraphicFramePr>
        <p:xfrm>
          <a:off x="127271" y="4594015"/>
          <a:ext cx="4166656" cy="2162906"/>
        </p:xfrm>
        <a:graphic>
          <a:graphicData uri="http://schemas.openxmlformats.org/drawingml/2006/table">
            <a:tbl>
              <a:tblPr firstRow="1" bandRow="1">
                <a:tableStyleId>{5C22544A-7EE6-4342-B048-85BDC9FD1C3A}</a:tableStyleId>
              </a:tblPr>
              <a:tblGrid>
                <a:gridCol w="4166656">
                  <a:extLst>
                    <a:ext uri="{9D8B030D-6E8A-4147-A177-3AD203B41FA5}">
                      <a16:colId xmlns:a16="http://schemas.microsoft.com/office/drawing/2014/main" val="3714207612"/>
                    </a:ext>
                  </a:extLst>
                </a:gridCol>
              </a:tblGrid>
              <a:tr h="319292">
                <a:tc>
                  <a:txBody>
                    <a:bodyPr/>
                    <a:lstStyle/>
                    <a:p>
                      <a:pPr algn="ctr"/>
                      <a:r>
                        <a:rPr lang="en-US" sz="2400" dirty="0">
                          <a:latin typeface="Comic Sans MS" panose="030F0702030302020204" pitchFamily="66" charset="0"/>
                        </a:rPr>
                        <a:t>Prior Knowledge</a:t>
                      </a:r>
                      <a:endParaRPr lang="en-GB" sz="2400" dirty="0">
                        <a:latin typeface="Comic Sans MS" panose="030F0702030302020204" pitchFamily="66" charset="0"/>
                      </a:endParaRPr>
                    </a:p>
                  </a:txBody>
                  <a:tcPr/>
                </a:tc>
                <a:extLst>
                  <a:ext uri="{0D108BD9-81ED-4DB2-BD59-A6C34878D82A}">
                    <a16:rowId xmlns:a16="http://schemas.microsoft.com/office/drawing/2014/main" val="2786290213"/>
                  </a:ext>
                </a:extLst>
              </a:tr>
              <a:tr h="1705706">
                <a:tc>
                  <a:txBody>
                    <a:bodyPr/>
                    <a:lstStyle/>
                    <a:p>
                      <a:pPr marL="285750" indent="-285750">
                        <a:buFont typeface="Arial" panose="020B0604020202020204" pitchFamily="34" charset="0"/>
                        <a:buChar char="•"/>
                      </a:pPr>
                      <a:r>
                        <a:rPr lang="en-US" sz="1500" dirty="0">
                          <a:latin typeface="Comic Sans MS" panose="030F0702030302020204" pitchFamily="66" charset="0"/>
                        </a:rPr>
                        <a:t>I know where China is on the map</a:t>
                      </a:r>
                    </a:p>
                    <a:p>
                      <a:pPr marL="285750" indent="-285750">
                        <a:buFont typeface="Arial" panose="020B0604020202020204" pitchFamily="34" charset="0"/>
                        <a:buChar char="•"/>
                      </a:pPr>
                      <a:r>
                        <a:rPr lang="en-US" sz="1500" dirty="0">
                          <a:latin typeface="Comic Sans MS" panose="030F0702030302020204" pitchFamily="66" charset="0"/>
                        </a:rPr>
                        <a:t>I have</a:t>
                      </a:r>
                      <a:r>
                        <a:rPr lang="en-US" sz="1500" baseline="0" dirty="0">
                          <a:latin typeface="Comic Sans MS" panose="030F0702030302020204" pitchFamily="66" charset="0"/>
                        </a:rPr>
                        <a:t> compared older </a:t>
                      </a:r>
                      <a:r>
                        <a:rPr lang="en-US" sz="1500" baseline="0" dirty="0" err="1">
                          <a:latin typeface="Comic Sans MS" panose="030F0702030302020204" pitchFamily="66" charset="0"/>
                        </a:rPr>
                        <a:t>civilisations</a:t>
                      </a:r>
                      <a:r>
                        <a:rPr lang="en-US" sz="1500" baseline="0" dirty="0">
                          <a:latin typeface="Comic Sans MS" panose="030F0702030302020204" pitchFamily="66" charset="0"/>
                        </a:rPr>
                        <a:t> with the modern world previously</a:t>
                      </a:r>
                    </a:p>
                    <a:p>
                      <a:pPr marL="285750" indent="-285750">
                        <a:buFont typeface="Arial" panose="020B0604020202020204" pitchFamily="34" charset="0"/>
                        <a:buChar char="•"/>
                      </a:pPr>
                      <a:r>
                        <a:rPr lang="en-US" sz="1500" baseline="0" dirty="0">
                          <a:latin typeface="Comic Sans MS" panose="030F0702030302020204" pitchFamily="66" charset="0"/>
                        </a:rPr>
                        <a:t>I can evaluate primary and secondary sources</a:t>
                      </a:r>
                      <a:endParaRPr lang="en-US" sz="1500" dirty="0">
                        <a:latin typeface="Comic Sans MS" panose="030F0702030302020204" pitchFamily="66" charset="0"/>
                      </a:endParaRPr>
                    </a:p>
                  </a:txBody>
                  <a:tcPr/>
                </a:tc>
                <a:extLst>
                  <a:ext uri="{0D108BD9-81ED-4DB2-BD59-A6C34878D82A}">
                    <a16:rowId xmlns:a16="http://schemas.microsoft.com/office/drawing/2014/main" val="2650464978"/>
                  </a:ext>
                </a:extLst>
              </a:tr>
            </a:tbl>
          </a:graphicData>
        </a:graphic>
      </p:graphicFrame>
      <p:graphicFrame>
        <p:nvGraphicFramePr>
          <p:cNvPr id="16" name="Table 16">
            <a:extLst>
              <a:ext uri="{FF2B5EF4-FFF2-40B4-BE49-F238E27FC236}">
                <a16:creationId xmlns:a16="http://schemas.microsoft.com/office/drawing/2014/main" id="{F8B8D44A-0ED8-44DF-8E78-2CFDE6E076DB}"/>
              </a:ext>
            </a:extLst>
          </p:cNvPr>
          <p:cNvGraphicFramePr>
            <a:graphicFrameLocks noGrp="1"/>
          </p:cNvGraphicFramePr>
          <p:nvPr>
            <p:extLst>
              <p:ext uri="{D42A27DB-BD31-4B8C-83A1-F6EECF244321}">
                <p14:modId xmlns:p14="http://schemas.microsoft.com/office/powerpoint/2010/main" val="1209575177"/>
              </p:ext>
            </p:extLst>
          </p:nvPr>
        </p:nvGraphicFramePr>
        <p:xfrm>
          <a:off x="4293927" y="2109945"/>
          <a:ext cx="7645458" cy="4676104"/>
        </p:xfrm>
        <a:graphic>
          <a:graphicData uri="http://schemas.openxmlformats.org/drawingml/2006/table">
            <a:tbl>
              <a:tblPr firstRow="1" bandRow="1">
                <a:tableStyleId>{5C22544A-7EE6-4342-B048-85BDC9FD1C3A}</a:tableStyleId>
              </a:tblPr>
              <a:tblGrid>
                <a:gridCol w="1179594">
                  <a:extLst>
                    <a:ext uri="{9D8B030D-6E8A-4147-A177-3AD203B41FA5}">
                      <a16:colId xmlns:a16="http://schemas.microsoft.com/office/drawing/2014/main" val="747824021"/>
                    </a:ext>
                  </a:extLst>
                </a:gridCol>
                <a:gridCol w="6465864">
                  <a:extLst>
                    <a:ext uri="{9D8B030D-6E8A-4147-A177-3AD203B41FA5}">
                      <a16:colId xmlns:a16="http://schemas.microsoft.com/office/drawing/2014/main" val="2282620642"/>
                    </a:ext>
                  </a:extLst>
                </a:gridCol>
              </a:tblGrid>
              <a:tr h="419680">
                <a:tc gridSpan="2">
                  <a:txBody>
                    <a:bodyPr/>
                    <a:lstStyle/>
                    <a:p>
                      <a:pPr algn="ctr"/>
                      <a:r>
                        <a:rPr lang="en-US" sz="2400" dirty="0">
                          <a:latin typeface="Comic Sans MS" panose="030F0702030302020204" pitchFamily="66" charset="0"/>
                        </a:rPr>
                        <a:t>Key Vocabulary</a:t>
                      </a:r>
                      <a:endParaRPr lang="en-GB" sz="2400" dirty="0">
                        <a:latin typeface="Comic Sans MS" panose="030F0702030302020204" pitchFamily="66" charset="0"/>
                      </a:endParaRPr>
                    </a:p>
                  </a:txBody>
                  <a:tcPr/>
                </a:tc>
                <a:tc hMerge="1">
                  <a:txBody>
                    <a:bodyPr/>
                    <a:lstStyle/>
                    <a:p>
                      <a:endParaRPr lang="en-GB" dirty="0"/>
                    </a:p>
                  </a:txBody>
                  <a:tcPr/>
                </a:tc>
                <a:extLst>
                  <a:ext uri="{0D108BD9-81ED-4DB2-BD59-A6C34878D82A}">
                    <a16:rowId xmlns:a16="http://schemas.microsoft.com/office/drawing/2014/main" val="3523073687"/>
                  </a:ext>
                </a:extLst>
              </a:tr>
              <a:tr h="475637">
                <a:tc>
                  <a:txBody>
                    <a:bodyPr/>
                    <a:lstStyle/>
                    <a:p>
                      <a:r>
                        <a:rPr lang="en-GB" sz="1400" dirty="0"/>
                        <a:t>oracle bones</a:t>
                      </a:r>
                      <a:endParaRPr lang="en-GB" sz="1400" dirty="0">
                        <a:latin typeface="Comic Sans MS" panose="030F0702030302020204" pitchFamily="66" charset="0"/>
                      </a:endParaRPr>
                    </a:p>
                  </a:txBody>
                  <a:tcPr/>
                </a:tc>
                <a:tc>
                  <a:txBody>
                    <a:bodyPr/>
                    <a:lstStyle/>
                    <a:p>
                      <a:r>
                        <a:rPr lang="en-GB" sz="1400" dirty="0"/>
                        <a:t>Usually the shoulder bones of animals or the belly shells of turtles. Dug up centuries later by farmers, they were thought to be dragon bones and were ground up to be used in traditional Chinese medicine. In 1889, Wang </a:t>
                      </a:r>
                      <a:r>
                        <a:rPr lang="en-GB" sz="1400" dirty="0" err="1"/>
                        <a:t>Yirong</a:t>
                      </a:r>
                      <a:r>
                        <a:rPr lang="en-GB" sz="1400" dirty="0"/>
                        <a:t> and his friend Liu E worked out that the ‘dragon bones’ had been used in ancient ceremonies.</a:t>
                      </a:r>
                      <a:endParaRPr lang="en-GB" sz="1400" b="0" dirty="0">
                        <a:solidFill>
                          <a:schemeClr val="tx1"/>
                        </a:solidFill>
                        <a:latin typeface="Comic Sans MS" panose="030F0702030302020204" pitchFamily="66" charset="0"/>
                      </a:endParaRPr>
                    </a:p>
                  </a:txBody>
                  <a:tcPr/>
                </a:tc>
                <a:extLst>
                  <a:ext uri="{0D108BD9-81ED-4DB2-BD59-A6C34878D82A}">
                    <a16:rowId xmlns:a16="http://schemas.microsoft.com/office/drawing/2014/main" val="309629223"/>
                  </a:ext>
                </a:extLst>
              </a:tr>
              <a:tr h="4124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Fu </a:t>
                      </a:r>
                      <a:r>
                        <a:rPr lang="en-GB" sz="1400" dirty="0" err="1"/>
                        <a:t>Hao</a:t>
                      </a:r>
                      <a:endParaRPr lang="en-GB" sz="1400" dirty="0">
                        <a:latin typeface="Comic Sans MS" panose="030F0702030302020204" pitchFamily="66"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Not only the first known female military leader, but also the most influential military leader of her time, either male or female, responsible for leading 13,000 soldiers into battle. She was also a high priestess, which was very unusual for a woman at the time. </a:t>
                      </a:r>
                      <a:endParaRPr lang="en-US" sz="1400" dirty="0">
                        <a:latin typeface="Comic Sans MS" panose="030F0702030302020204" pitchFamily="66" charset="0"/>
                      </a:endParaRPr>
                    </a:p>
                  </a:txBody>
                  <a:tcPr/>
                </a:tc>
                <a:extLst>
                  <a:ext uri="{0D108BD9-81ED-4DB2-BD59-A6C34878D82A}">
                    <a16:rowId xmlns:a16="http://schemas.microsoft.com/office/drawing/2014/main" val="3258434667"/>
                  </a:ext>
                </a:extLst>
              </a:tr>
              <a:tr h="41240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t>cowrie shells</a:t>
                      </a:r>
                      <a:endParaRPr lang="en-GB" sz="1400" dirty="0">
                        <a:latin typeface="Comic Sans MS" panose="030F0702030302020204" pitchFamily="66" charset="0"/>
                      </a:endParaRPr>
                    </a:p>
                  </a:txBody>
                  <a:tcPr/>
                </a:tc>
                <a:tc>
                  <a:txBody>
                    <a:bodyPr/>
                    <a:lstStyle/>
                    <a:p>
                      <a:r>
                        <a:rPr lang="en-GB" sz="1400" dirty="0"/>
                        <a:t>Small, flat, yellowish seashells, used like coins in trading.</a:t>
                      </a:r>
                      <a:endParaRPr lang="en-GB" sz="1400" b="0" dirty="0">
                        <a:solidFill>
                          <a:schemeClr val="tx1"/>
                        </a:solidFill>
                        <a:latin typeface="Comic Sans MS" panose="030F0702030302020204" pitchFamily="66" charset="0"/>
                      </a:endParaRPr>
                    </a:p>
                  </a:txBody>
                  <a:tcPr/>
                </a:tc>
                <a:extLst>
                  <a:ext uri="{0D108BD9-81ED-4DB2-BD59-A6C34878D82A}">
                    <a16:rowId xmlns:a16="http://schemas.microsoft.com/office/drawing/2014/main" val="2628579291"/>
                  </a:ext>
                </a:extLst>
              </a:tr>
              <a:tr h="464724">
                <a:tc>
                  <a:txBody>
                    <a:bodyPr/>
                    <a:lstStyle/>
                    <a:p>
                      <a:pPr algn="l"/>
                      <a:r>
                        <a:rPr lang="en-GB" sz="1400" dirty="0"/>
                        <a:t>jade</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tc>
                  <a:txBody>
                    <a:bodyPr/>
                    <a:lstStyle/>
                    <a:p>
                      <a:pPr algn="l"/>
                      <a:r>
                        <a:rPr lang="en-GB" sz="1400" dirty="0"/>
                        <a:t>A hard mineral stone, usually green.</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2757658"/>
                  </a:ext>
                </a:extLst>
              </a:tr>
              <a:tr h="415696">
                <a:tc>
                  <a:txBody>
                    <a:bodyPr/>
                    <a:lstStyle/>
                    <a:p>
                      <a:r>
                        <a:rPr lang="en-GB" sz="1400" dirty="0"/>
                        <a:t>Shang Society</a:t>
                      </a:r>
                      <a:endParaRPr lang="en-GB" sz="1400" dirty="0">
                        <a:latin typeface="Comic Sans MS" panose="030F0702030302020204" pitchFamily="66" charset="0"/>
                      </a:endParaRPr>
                    </a:p>
                  </a:txBody>
                  <a:tcPr/>
                </a:tc>
                <a:tc>
                  <a:txBody>
                    <a:bodyPr/>
                    <a:lstStyle/>
                    <a:p>
                      <a:r>
                        <a:rPr lang="en-GB" sz="1400" dirty="0"/>
                        <a:t>The King and Ruling Family/Noble Warriors/Peasant Farmers/Priests and Government Officials/Craftsmen and Merchants/Slaves</a:t>
                      </a:r>
                      <a:endParaRPr lang="en-GB" sz="1400" dirty="0">
                        <a:solidFill>
                          <a:schemeClr val="tx1"/>
                        </a:solidFill>
                        <a:latin typeface="Comic Sans MS" panose="030F0702030302020204" pitchFamily="66" charset="0"/>
                      </a:endParaRPr>
                    </a:p>
                  </a:txBody>
                  <a:tcPr/>
                </a:tc>
                <a:extLst>
                  <a:ext uri="{0D108BD9-81ED-4DB2-BD59-A6C34878D82A}">
                    <a16:rowId xmlns:a16="http://schemas.microsoft.com/office/drawing/2014/main" val="4275514030"/>
                  </a:ext>
                </a:extLst>
              </a:tr>
              <a:tr h="415696">
                <a:tc>
                  <a:txBody>
                    <a:bodyPr/>
                    <a:lstStyle/>
                    <a:p>
                      <a:r>
                        <a:rPr lang="en-GB" sz="1400" dirty="0">
                          <a:latin typeface="Comic Sans MS" panose="030F0702030302020204" pitchFamily="66" charset="0"/>
                        </a:rPr>
                        <a:t>Shang Social Hierarchy</a:t>
                      </a:r>
                    </a:p>
                  </a:txBody>
                  <a:tcPr/>
                </a:tc>
                <a:tc>
                  <a:txBody>
                    <a:bodyPr/>
                    <a:lstStyle/>
                    <a:p>
                      <a:pPr algn="l"/>
                      <a:r>
                        <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The</a:t>
                      </a:r>
                      <a:r>
                        <a:rPr lang="en-GB" sz="1400" baseline="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rPr>
                        <a:t> order of importance of different groups in society</a:t>
                      </a:r>
                      <a:endParaRPr lang="en-GB" sz="1400" dirty="0">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57739506"/>
                  </a:ext>
                </a:extLst>
              </a:tr>
              <a:tr h="415696">
                <a:tc>
                  <a:txBody>
                    <a:bodyPr/>
                    <a:lstStyle/>
                    <a:p>
                      <a:r>
                        <a:rPr lang="en-US" sz="1400" dirty="0">
                          <a:latin typeface="Comic Sans MS" panose="030F0702030302020204" pitchFamily="66" charset="0"/>
                        </a:rPr>
                        <a:t>Shang Di</a:t>
                      </a:r>
                    </a:p>
                  </a:txBody>
                  <a:tcPr marL="68580" marR="68580" marT="0" marB="0"/>
                </a:tc>
                <a:tc>
                  <a:txBody>
                    <a:bodyPr/>
                    <a:lstStyle/>
                    <a:p>
                      <a:r>
                        <a:rPr lang="en-US" sz="1400" dirty="0">
                          <a:latin typeface="Comic Sans MS" panose="030F0702030302020204" pitchFamily="66" charset="0"/>
                        </a:rPr>
                        <a:t>The supreme god</a:t>
                      </a:r>
                    </a:p>
                  </a:txBody>
                  <a:tcPr marL="68580" marR="68580" marT="0" marB="0"/>
                </a:tc>
                <a:extLst>
                  <a:ext uri="{0D108BD9-81ED-4DB2-BD59-A6C34878D82A}">
                    <a16:rowId xmlns:a16="http://schemas.microsoft.com/office/drawing/2014/main" val="2394717510"/>
                  </a:ext>
                </a:extLst>
              </a:tr>
            </a:tbl>
          </a:graphicData>
        </a:graphic>
      </p:graphicFrame>
      <p:pic>
        <p:nvPicPr>
          <p:cNvPr id="3" name="Picture 2"/>
          <p:cNvPicPr>
            <a:picLocks noChangeAspect="1"/>
          </p:cNvPicPr>
          <p:nvPr/>
        </p:nvPicPr>
        <p:blipFill rotWithShape="1">
          <a:blip r:embed="rId2"/>
          <a:srcRect l="70246" t="25966" r="11902" b="40735"/>
          <a:stretch/>
        </p:blipFill>
        <p:spPr>
          <a:xfrm>
            <a:off x="9974990" y="-22680"/>
            <a:ext cx="2176530" cy="2340877"/>
          </a:xfrm>
          <a:prstGeom prst="rect">
            <a:avLst/>
          </a:prstGeom>
        </p:spPr>
      </p:pic>
      <p:pic>
        <p:nvPicPr>
          <p:cNvPr id="7" name="Picture 6"/>
          <p:cNvPicPr>
            <a:picLocks noChangeAspect="1"/>
          </p:cNvPicPr>
          <p:nvPr/>
        </p:nvPicPr>
        <p:blipFill>
          <a:blip r:embed="rId3"/>
          <a:stretch>
            <a:fillRect/>
          </a:stretch>
        </p:blipFill>
        <p:spPr>
          <a:xfrm>
            <a:off x="7850915" y="0"/>
            <a:ext cx="2124075" cy="2152650"/>
          </a:xfrm>
          <a:prstGeom prst="rect">
            <a:avLst/>
          </a:prstGeom>
        </p:spPr>
      </p:pic>
      <p:sp>
        <p:nvSpPr>
          <p:cNvPr id="8" name="AutoShape 2" descr="flag-of-the-shang-dynasty - Pilot Guid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9" name="Picture 8"/>
          <p:cNvPicPr>
            <a:picLocks noChangeAspect="1"/>
          </p:cNvPicPr>
          <p:nvPr/>
        </p:nvPicPr>
        <p:blipFill>
          <a:blip r:embed="rId4"/>
          <a:stretch>
            <a:fillRect/>
          </a:stretch>
        </p:blipFill>
        <p:spPr>
          <a:xfrm>
            <a:off x="5108314" y="204787"/>
            <a:ext cx="2619375" cy="1743075"/>
          </a:xfrm>
          <a:prstGeom prst="rect">
            <a:avLst/>
          </a:prstGeom>
        </p:spPr>
      </p:pic>
    </p:spTree>
    <p:extLst>
      <p:ext uri="{BB962C8B-B14F-4D97-AF65-F5344CB8AC3E}">
        <p14:creationId xmlns:p14="http://schemas.microsoft.com/office/powerpoint/2010/main" val="299306577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275</Words>
  <Application>Microsoft Office PowerPoint</Application>
  <PresentationFormat>Widescreen</PresentationFormat>
  <Paragraphs>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History  The Shang Dynasty of China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 - Weather Around the World</dc:title>
  <dc:creator>Vicky Calvert</dc:creator>
  <cp:lastModifiedBy>Juliette Redfern</cp:lastModifiedBy>
  <cp:revision>7</cp:revision>
  <dcterms:created xsi:type="dcterms:W3CDTF">2021-09-17T09:26:41Z</dcterms:created>
  <dcterms:modified xsi:type="dcterms:W3CDTF">2022-01-12T15:49:19Z</dcterms:modified>
</cp:coreProperties>
</file>