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0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5143500" type="screen16x9"/>
  <p:notesSz cx="6858000" cy="9144000"/>
  <p:embeddedFontLst>
    <p:embeddedFont>
      <p:font typeface="Kalam" panose="020B0604020202020204" charset="0"/>
      <p:regular r:id="rId38"/>
    </p:embeddedFont>
    <p:embeddedFont>
      <p:font typeface="Lexend" panose="020B0604020202020204" charset="0"/>
      <p:regular r:id="rId39"/>
    </p:embeddedFont>
    <p:embeddedFont>
      <p:font typeface="Lexend Light" panose="020B0604020202020204" charset="0"/>
      <p:regular r:id="rId40"/>
    </p:embeddedFont>
  </p:embeddedFontLst>
  <p:custDataLst>
    <p:tags r:id="rId41"/>
  </p:custDataLst>
  <p:defaultText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8FF9833-B2DC-4A7C-95EE-8CD8E970E410}">
  <a:tblStyle styleId="{B8FF9833-B2DC-4A7C-95EE-8CD8E970E41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91" d="100"/>
          <a:sy n="91" d="100"/>
        </p:scale>
        <p:origin x="7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20" Type="http://schemas.openxmlformats.org/officeDocument/2006/relationships/slide" Target="slides/slide19.xml"/><Relationship Id="rId41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g279955a40ae_0_8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8" name="Google Shape;748;g279955a40ae_0_8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g279955a40ae_0_8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4" name="Google Shape;754;g279955a40ae_0_8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Google Shape;758;g279955a40ae_0_8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9" name="Google Shape;759;g279955a40ae_0_8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g294470397c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4" name="Google Shape;764;g294470397c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Google Shape;772;g294470397c4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3" name="Google Shape;773;g294470397c4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g294470397c4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2" name="Google Shape;782;g294470397c4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" name="Google Shape;789;g294470397c4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0" name="Google Shape;790;g294470397c4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Google Shape;806;g294470397c4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7" name="Google Shape;807;g294470397c4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" name="Google Shape;817;g294470397c4_0_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8" name="Google Shape;818;g294470397c4_0_1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1" name="Google Shape;831;g294470397c4_0_9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2" name="Google Shape;832;g294470397c4_0_9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g294470397c4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6" name="Google Shape;846;g294470397c4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g294470397c4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7" name="Google Shape;857;g294470397c4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Google Shape;866;g294470397c4_0_24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7" name="Google Shape;867;g294470397c4_0_24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g294470397c4_0_40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7" name="Google Shape;887;g294470397c4_0_40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" name="Google Shape;906;g294470397c4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7" name="Google Shape;907;g294470397c4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g294470397c4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5" name="Google Shape;925;g294470397c4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" name="Google Shape;940;g294470397c4_0_3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1" name="Google Shape;941;g294470397c4_0_3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g294470397c4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1" name="Google Shape;951;g294470397c4_0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" name="Google Shape;964;g294470397c4_0_47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5" name="Google Shape;965;g294470397c4_0_47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Google Shape;971;g294470397c4_0_48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2" name="Google Shape;972;g294470397c4_0_48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g294470397c4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5" name="Google Shape;985;g294470397c4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" name="Google Shape;992;g294470397c4_0_48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3" name="Google Shape;993;g294470397c4_0_48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g294470397c4_0_48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2" name="Google Shape;1002;g294470397c4_0_48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" name="Google Shape;1015;g294470397c4_0_55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6" name="Google Shape;1016;g294470397c4_0_55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Google Shape;1028;g294470397c4_0_56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9" name="Google Shape;1029;g294470397c4_0_56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Google Shape;1042;g294470397c4_0_56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3" name="Google Shape;1043;g294470397c4_0_56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Google Shape;1050;g294470397c4_0_64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1" name="Google Shape;1051;g294470397c4_0_64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Google Shape;1065;g294470397c4_0_56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6" name="Google Shape;1066;g294470397c4_0_56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Google Shape;1075;g294470397c4_0_64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6" name="Google Shape;1076;g294470397c4_0_64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Google Shape;1095;g294470397c4_0_64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6" name="Google Shape;1096;g294470397c4_0_64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3" name="Google Shape;1113;g294470397c4_0_64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4" name="Google Shape;1114;g294470397c4_0_64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" name="Google Shape;1124;g294470397c4_0_64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5" name="Google Shape;1125;g294470397c4_0_64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4" name="Google Shape;1134;g294470397c4_0_64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5" name="Google Shape;1135;g294470397c4_0_64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" name="Google Shape;1153;g279955a40ae_0_8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4" name="Google Shape;1154;g279955a40ae_0_8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9" name="Google Shape;1159;g279955a40ae_0_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0" name="Google Shape;1160;g279955a40ae_0_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11" Type="http://schemas.openxmlformats.org/officeDocument/2006/relationships/image" Target="../media/image23.png"/><Relationship Id="rId5" Type="http://schemas.openxmlformats.org/officeDocument/2006/relationships/image" Target="../media/image24.png"/><Relationship Id="rId10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28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0.png"/><Relationship Id="rId4" Type="http://schemas.openxmlformats.org/officeDocument/2006/relationships/image" Target="../media/image3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40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English">
  <p:cSld name="Title Slide 2_1">
    <p:bg>
      <p:bgPr>
        <a:solidFill>
          <a:srgbClr val="BEF2BD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aths">
  <p:cSld name="Title Slide 2_1_1">
    <p:bg>
      <p:bgPr>
        <a:solidFill>
          <a:srgbClr val="BEF2BD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Maths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22" name="Google Shape;22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>
          <a:blip r:embed="rId4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Geography">
  <p:cSld name="Title Slide 2_1_1_1">
    <p:bg>
      <p:bgPr>
        <a:solidFill>
          <a:srgbClr val="BEF2BD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1" name="Google Shape;31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History">
  <p:cSld name="Title Slide 2_1_1_1_1">
    <p:bg>
      <p:bgPr>
        <a:solidFill>
          <a:srgbClr val="BEF2BD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38" name="Google Shape;38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Music">
  <p:cSld name="Title Slide 2_1_1_1_1_1">
    <p:bg>
      <p:bgPr>
        <a:solidFill>
          <a:srgbClr val="BEF2BD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49" name="Google Shape;49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>
          <a:blip r:embed="rId4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Science">
  <p:cSld name="Title Slide 2_1_1_1_1_1_1">
    <p:bg>
      <p:bgPr>
        <a:solidFill>
          <a:srgbClr val="BEF2BD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56" name="Google Shape;56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>
          <a:blip r:embed="rId3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Biology">
  <p:cSld name="Title Slide 2_1_1_1_1_1_1_1">
    <p:bg>
      <p:bgPr>
        <a:solidFill>
          <a:srgbClr val="BEF2BD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69" name="Google Shape;69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Physics">
  <p:cSld name="Title Slide 2_1_1_1_1_1_1_1_1">
    <p:bg>
      <p:bgPr>
        <a:solidFill>
          <a:srgbClr val="BEF2BD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6" name="Google Shape;76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0 Title slide - Chemistry">
  <p:cSld name="Title Slide 2_1_1_1_1_1_1_1_1_1">
    <p:bg>
      <p:bgPr>
        <a:solidFill>
          <a:srgbClr val="BEF2BD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>
          <a:blip r:embed="rId2">
            <a:alphaModFix/>
          </a:blip>
          <a:srcRect l="6209" r="6209"/>
          <a:stretch>
            <a:fillRect/>
          </a:stretch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ct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8" name="Google Shape;88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bg>
      <p:bgPr>
        <a:solidFill>
          <a:srgbClr val="BEF2BD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2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2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" name="Google Shape;99;p12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101" name="Google Shape;101;p1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2" name="Google Shape;102;p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3" name="Google Shape;103;p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104" name="Google Shape;104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5" name="Google Shape;105;p12"/>
          <p:cNvPicPr preferRelativeResize="0"/>
          <p:nvPr/>
        </p:nvPicPr>
        <p:blipFill>
          <a:blip r:embed="rId6">
            <a:alphaModFix/>
          </a:blip>
          <a:srcRect l="3910" b="5222"/>
          <a:stretch>
            <a:fillRect/>
          </a:stretch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 Keywords (3)">
  <p:cSld name="CUSTOM_3_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09" name="Google Shape;109;p13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3"/>
          <p:cNvSpPr txBox="1">
            <a:spLocks noGrp="1"/>
          </p:cNvSpPr>
          <p:nvPr>
            <p:ph type="subTitle" idx="1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2" name="Google Shape;112;p13"/>
          <p:cNvSpPr txBox="1">
            <a:spLocks noGrp="1"/>
          </p:cNvSpPr>
          <p:nvPr>
            <p:ph type="subTitle" idx="2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3" name="Google Shape;113;p13"/>
          <p:cNvSpPr txBox="1">
            <a:spLocks noGrp="1"/>
          </p:cNvSpPr>
          <p:nvPr>
            <p:ph type="subTitle" idx="3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.1 Keywords definitions (3)">
  <p:cSld name="CUSTOM_3_1_1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16" name="Google Shape;116;p14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4"/>
          <p:cNvSpPr txBox="1">
            <a:spLocks noGrp="1"/>
          </p:cNvSpPr>
          <p:nvPr>
            <p:ph type="subTitle" idx="1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19" name="Google Shape;119;p14"/>
          <p:cNvSpPr txBox="1">
            <a:spLocks noGrp="1"/>
          </p:cNvSpPr>
          <p:nvPr>
            <p:ph type="subTitle" idx="2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0" name="Google Shape;120;p14"/>
          <p:cNvSpPr txBox="1">
            <a:spLocks noGrp="1"/>
          </p:cNvSpPr>
          <p:nvPr>
            <p:ph type="subTitle" idx="3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 Keyword (4)">
  <p:cSld name="CUSTOM_27_1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23" name="Google Shape;123;p15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5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7" name="Google Shape;127;p15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28" name="Google Shape;128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.1 Keyword definitions (4)">
  <p:cSld name="CUSTOM_27_1_2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31" name="Google Shape;131;p16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6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3" name="Google Shape;133;p16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4" name="Google Shape;134;p16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5" name="Google Shape;135;p16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36" name="Google Shape;136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 Keywords (5)">
  <p:cSld name="CUSTOM_27_1_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39" name="Google Shape;139;p17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7"/>
          <p:cNvSpPr txBox="1">
            <a:spLocks noGrp="1"/>
          </p:cNvSpPr>
          <p:nvPr>
            <p:ph type="subTitle" idx="1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1" name="Google Shape;141;p17"/>
          <p:cNvSpPr txBox="1">
            <a:spLocks noGrp="1"/>
          </p:cNvSpPr>
          <p:nvPr>
            <p:ph type="subTitle" idx="2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2" name="Google Shape;142;p17"/>
          <p:cNvSpPr txBox="1">
            <a:spLocks noGrp="1"/>
          </p:cNvSpPr>
          <p:nvPr>
            <p:ph type="subTitle" idx="3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3" name="Google Shape;143;p17"/>
          <p:cNvSpPr txBox="1">
            <a:spLocks noGrp="1"/>
          </p:cNvSpPr>
          <p:nvPr>
            <p:ph type="subTitle" idx="4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4" name="Google Shape;144;p17"/>
          <p:cNvSpPr txBox="1">
            <a:spLocks noGrp="1"/>
          </p:cNvSpPr>
          <p:nvPr>
            <p:ph type="subTitle" idx="5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5" name="Google Shape;145;p1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.1 Keywords definitions (5)">
  <p:cSld name="CUSTOM_27_1_1_1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48" name="Google Shape;148;p18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8"/>
          <p:cNvSpPr txBox="1">
            <a:spLocks noGrp="1"/>
          </p:cNvSpPr>
          <p:nvPr>
            <p:ph type="subTitle" idx="1"/>
          </p:nvPr>
        </p:nvSpPr>
        <p:spPr>
          <a:xfrm>
            <a:off x="324000" y="7440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0" name="Google Shape;150;p18"/>
          <p:cNvSpPr txBox="1">
            <a:spLocks noGrp="1"/>
          </p:cNvSpPr>
          <p:nvPr>
            <p:ph type="subTitle" idx="2"/>
          </p:nvPr>
        </p:nvSpPr>
        <p:spPr>
          <a:xfrm>
            <a:off x="324000" y="158880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subTitle" idx="3"/>
          </p:nvPr>
        </p:nvSpPr>
        <p:spPr>
          <a:xfrm>
            <a:off x="324000" y="24284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18"/>
          <p:cNvSpPr txBox="1">
            <a:spLocks noGrp="1"/>
          </p:cNvSpPr>
          <p:nvPr>
            <p:ph type="subTitle" idx="4"/>
          </p:nvPr>
        </p:nvSpPr>
        <p:spPr>
          <a:xfrm>
            <a:off x="324000" y="326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153" name="Google Shape;153;p18"/>
          <p:cNvSpPr txBox="1">
            <a:spLocks noGrp="1"/>
          </p:cNvSpPr>
          <p:nvPr>
            <p:ph type="subTitle" idx="5"/>
          </p:nvPr>
        </p:nvSpPr>
        <p:spPr>
          <a:xfrm>
            <a:off x="324000" y="41038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54" name="Google Shape;154;p1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2)">
  <p:cSld name="CUSTOM_3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57" name="Google Shape;157;p19"/>
          <p:cNvPicPr preferRelativeResize="0"/>
          <p:nvPr/>
        </p:nvPicPr>
        <p:blipFill>
          <a:blip r:embed="rId2">
            <a:alphaModFix/>
          </a:blip>
          <a:srcRect t="3678" b="3669"/>
          <a:stretch>
            <a:fillRect/>
          </a:stretch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9"/>
          <p:cNvPicPr preferRelativeResize="0"/>
          <p:nvPr/>
        </p:nvPicPr>
        <p:blipFill>
          <a:blip r:embed="rId3">
            <a:alphaModFix/>
          </a:blip>
          <a:srcRect t="3678" b="3669"/>
          <a:stretch>
            <a:fillRect/>
          </a:stretch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9"/>
          <p:cNvPicPr preferRelativeResize="0"/>
          <p:nvPr/>
        </p:nvPicPr>
        <p:blipFill>
          <a:blip r:embed="rId4">
            <a:alphaModFix/>
          </a:blip>
          <a:srcRect l="74623"/>
          <a:stretch>
            <a:fillRect/>
          </a:stretch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0" name="Google Shape;160;p19"/>
          <p:cNvCxnSpPr>
            <a:endCxn id="161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62" name="Google Shape;16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4" name="Google Shape;164;p1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61" name="Google Shape;161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9"/>
          <p:cNvPicPr preferRelativeResize="0"/>
          <p:nvPr/>
        </p:nvPicPr>
        <p:blipFill>
          <a:blip r:embed="rId7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7" name="Google Shape;167;p1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0"/>
          <p:cNvPicPr preferRelativeResize="0"/>
          <p:nvPr/>
        </p:nvPicPr>
        <p:blipFill>
          <a:blip r:embed="rId2">
            <a:alphaModFix/>
          </a:blip>
          <a:srcRect t="4429" b="4438"/>
          <a:stretch>
            <a:fillRect/>
          </a:stretch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0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0"/>
          <p:cNvPicPr preferRelativeResize="0"/>
          <p:nvPr/>
        </p:nvPicPr>
        <p:blipFill>
          <a:blip r:embed="rId4">
            <a:alphaModFix/>
          </a:blip>
          <a:srcRect t="3678" b="3669"/>
          <a:stretch>
            <a:fillRect/>
          </a:stretch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0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0"/>
          <p:cNvPicPr preferRelativeResize="0"/>
          <p:nvPr/>
        </p:nvPicPr>
        <p:blipFill>
          <a:blip r:embed="rId5">
            <a:alphaModFix/>
          </a:blip>
          <a:srcRect t="3678" b="3669"/>
          <a:stretch>
            <a:fillRect/>
          </a:stretch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0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5" name="Google Shape;175;p20"/>
          <p:cNvCxnSpPr>
            <a:endCxn id="176" idx="2"/>
          </p:cNvCxnSpPr>
          <p:nvPr/>
        </p:nvCxnSpPr>
        <p:spPr>
          <a:xfrm flipH="1"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6" name="Google Shape;176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0"/>
          <p:cNvSpPr txBox="1">
            <a:spLocks noGrp="1"/>
          </p:cNvSpPr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79" name="Google Shape;179;p20"/>
          <p:cNvSpPr txBox="1">
            <a:spLocks noGrp="1"/>
          </p:cNvSpPr>
          <p:nvPr>
            <p:ph type="title" idx="2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20"/>
          <p:cNvSpPr txBox="1">
            <a:spLocks noGrp="1"/>
          </p:cNvSpPr>
          <p:nvPr>
            <p:ph type="title" idx="3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81" name="Google Shape;181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183" name="Google Shape;183;p20"/>
          <p:cNvPicPr preferRelativeResize="0"/>
          <p:nvPr/>
        </p:nvPicPr>
        <p:blipFill>
          <a:blip r:embed="rId9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5" name="Google Shape;185;p20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1"/>
          <p:cNvPicPr preferRelativeResize="0"/>
          <p:nvPr/>
        </p:nvPicPr>
        <p:blipFill>
          <a:blip r:embed="rId2">
            <a:alphaModFix/>
          </a:blip>
          <a:srcRect t="4429" b="4438"/>
          <a:stretch>
            <a:fillRect/>
          </a:stretch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1"/>
          <p:cNvPicPr preferRelativeResize="0"/>
          <p:nvPr/>
        </p:nvPicPr>
        <p:blipFill>
          <a:blip r:embed="rId4">
            <a:alphaModFix/>
          </a:blip>
          <a:srcRect t="4387" b="4396"/>
          <a:stretch>
            <a:fillRect/>
          </a:stretch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1"/>
          <p:cNvPicPr preferRelativeResize="0"/>
          <p:nvPr/>
        </p:nvPicPr>
        <p:blipFill>
          <a:blip r:embed="rId5">
            <a:alphaModFix/>
          </a:blip>
          <a:srcRect t="3678" b="3669"/>
          <a:stretch>
            <a:fillRect/>
          </a:stretch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1"/>
          <p:cNvPicPr preferRelativeResize="0"/>
          <p:nvPr/>
        </p:nvPicPr>
        <p:blipFill>
          <a:blip r:embed="rId6">
            <a:alphaModFix/>
          </a:blip>
          <a:srcRect t="3678" b="3669"/>
          <a:stretch>
            <a:fillRect/>
          </a:stretch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1"/>
          <p:cNvPicPr preferRelativeResize="0"/>
          <p:nvPr/>
        </p:nvPicPr>
        <p:blipFill>
          <a:blip r:embed="rId3">
            <a:alphaModFix/>
          </a:blip>
          <a:srcRect l="74623"/>
          <a:stretch>
            <a:fillRect/>
          </a:stretch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5" name="Google Shape;195;p21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96" name="Google Shape;196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1"/>
          <p:cNvSpPr txBox="1">
            <a:spLocks noGrp="1"/>
          </p:cNvSpPr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0" name="Google Shape;200;p21"/>
          <p:cNvSpPr txBox="1">
            <a:spLocks noGrp="1"/>
          </p:cNvSpPr>
          <p:nvPr>
            <p:ph type="title" idx="2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1" name="Google Shape;201;p21"/>
          <p:cNvSpPr txBox="1">
            <a:spLocks noGrp="1"/>
          </p:cNvSpPr>
          <p:nvPr>
            <p:ph type="title" idx="3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202" name="Google Shape;202;p21"/>
          <p:cNvSpPr txBox="1">
            <a:spLocks noGrp="1"/>
          </p:cNvSpPr>
          <p:nvPr>
            <p:ph type="title" idx="4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203" name="Google Shape;203;p2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1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05" name="Google Shape;205;p21"/>
          <p:cNvPicPr preferRelativeResize="0"/>
          <p:nvPr/>
        </p:nvPicPr>
        <p:blipFill>
          <a:blip r:embed="rId11">
            <a:alphaModFix/>
          </a:blip>
          <a:srcRect t="1699" b="1709"/>
          <a:stretch>
            <a:fillRect/>
          </a:stretch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1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" name="Google Shape;207;p21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TITLE_AND_TWO_COLUMNS_1_1_6_2_1_4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2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1" name="Google Shape;211;p2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2" name="Google Shape;212;p2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13" name="Google Shape;21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8" name="Google Shape;218;p2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19" name="Google Shape;219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0" name="Google Shape;220;p2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1" name="Google Shape;22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4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5" name="Google Shape;225;p2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26" name="Google Shape;226;p2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7" name="Google Shape;227;p2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28" name="Google Shape;22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32" name="Google Shape;232;p2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233" name="Google Shape;233;p2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4" name="Google Shape;234;p2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35" name="Google Shape;2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bg>
      <p:bgPr>
        <a:solidFill>
          <a:srgbClr val="F3EEFB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38" name="Google Shape;238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40" name="Google Shape;240;p26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1" name="Google Shape;241;p26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42" name="Google Shape;242;p2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43" name="Google Shape;243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4" name="Google Shape;244;p2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5" name="Google Shape;245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6" name="Google Shape;246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7" name="Google Shape;247;p2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8" name="Google Shape;248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bg>
      <p:bgPr>
        <a:solidFill>
          <a:srgbClr val="E6F2F2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51" name="Google Shape;251;p2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53" name="Google Shape;253;p27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4" name="Google Shape;254;p27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2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6" name="Google Shape;256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7" name="Google Shape;257;p2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8" name="Google Shape;258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9" name="Google Shape;259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60" name="Google Shape;260;p2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1" name="Google Shape;261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bg>
      <p:bgPr>
        <a:solidFill>
          <a:srgbClr val="EBEDFE"/>
        </a:solidFill>
        <a:effectLst/>
      </p:bgPr>
    </p:bg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8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64" name="Google Shape;264;p28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66" name="Google Shape;266;p28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7" name="Google Shape;267;p28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2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69" name="Google Shape;269;p2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70" name="Google Shape;270;p2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2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72" name="Google Shape;272;p2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73" name="Google Shape;273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4" name="Google Shape;274;p2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bg>
      <p:bgPr>
        <a:solidFill>
          <a:srgbClr val="FAEAF6"/>
        </a:solid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77" name="Google Shape;277;p2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79" name="Google Shape;279;p29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0" name="Google Shape;280;p29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2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82" name="Google Shape;282;p2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83" name="Google Shape;283;p2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4" name="Google Shape;284;p2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5" name="Google Shape;285;p2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6" name="Google Shape;286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7" name="Google Shape;287;p2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bg>
      <p:bgPr>
        <a:solidFill>
          <a:srgbClr val="F3EEFB"/>
        </a:soli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3" name="Google Shape;293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4" name="Google Shape;294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5" name="Google Shape;295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6" name="Google Shape;296;p30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7" name="Google Shape;297;p30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98" name="Google Shape;298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9" name="Google Shape;299;p30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00" name="Google Shape;300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1" name="Google Shape;301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02" name="Google Shape;30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4" name="Google Shape;304;p3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05" name="Google Shape;305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06" name="Google Shape;306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7" name="Google Shape;307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8" name="Google Shape;308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09" name="Google Shape;309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0" name="Google Shape;310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bg>
      <p:bgPr>
        <a:solidFill>
          <a:srgbClr val="E6F2F2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3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3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14" name="Google Shape;314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5" name="Google Shape;315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6" name="Google Shape;316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7" name="Google Shape;317;p31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9" name="Google Shape;31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1" name="Google Shape;321;p3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2" name="Google Shape;322;p31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3" name="Google Shape;323;p31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24" name="Google Shape;324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5" name="Google Shape;325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6" name="Google Shape;326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7" name="Google Shape;327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8" name="Google Shape;328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9" name="Google Shape;329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30" name="Google Shape;330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3" name="Google Shape;333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bg>
      <p:bgPr>
        <a:solidFill>
          <a:srgbClr val="EBEDFE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32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37" name="Google Shape;337;p3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8" name="Google Shape;338;p3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9" name="Google Shape;339;p3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0" name="Google Shape;340;p32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1" name="Google Shape;341;p3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42" name="Google Shape;342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4" name="Google Shape;344;p3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45" name="Google Shape;345;p32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46" name="Google Shape;346;p32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47" name="Google Shape;347;p3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8" name="Google Shape;348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9" name="Google Shape;349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50" name="Google Shape;350;p3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51" name="Google Shape;351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2" name="Google Shape;352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53" name="Google Shape;353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3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6" name="Google Shape;356;p3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bg>
      <p:bgPr>
        <a:solidFill>
          <a:srgbClr val="FAEAF6"/>
        </a:solidFill>
        <a:effectLst/>
      </p:bgPr>
    </p:bg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3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60" name="Google Shape;360;p3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1" name="Google Shape;361;p3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2" name="Google Shape;362;p3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3" name="Google Shape;363;p33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4" name="Google Shape;364;p3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5" name="Google Shape;36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7" name="Google Shape;367;p3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8" name="Google Shape;368;p33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69" name="Google Shape;369;p33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70" name="Google Shape;370;p3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71" name="Google Shape;371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2" name="Google Shape;372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3" name="Google Shape;373;p3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4" name="Google Shape;374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5" name="Google Shape;375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6" name="Google Shape;376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9" name="Google Shape;379;p3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3 CfU 3 options - purple">
  <p:cSld name="TITLE_AND_TWO_COLUMNS_1_1_7_1">
    <p:bg>
      <p:bgPr>
        <a:solidFill>
          <a:srgbClr val="F3EEFB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3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83" name="Google Shape;383;p3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384" name="Google Shape;38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6" name="Google Shape;386;p3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87" name="Google Shape;387;p34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8" name="Google Shape;388;p34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89" name="Google Shape;389;p34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390" name="Google Shape;390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91" name="Google Shape;391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2" name="Google Shape;392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3" name="Google Shape;393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4" name="Google Shape;394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5" name="Google Shape;395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6" name="Google Shape;396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7" name="Google Shape;397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8" name="Google Shape;398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bg>
      <p:bgPr>
        <a:solidFill>
          <a:srgbClr val="E6F2F2"/>
        </a:solidFill>
        <a:effectLst/>
      </p:bgPr>
    </p:bg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3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02" name="Google Shape;402;p3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03" name="Google Shape;40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5" name="Google Shape;405;p3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6" name="Google Shape;406;p35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7" name="Google Shape;407;p35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08" name="Google Shape;408;p35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09" name="Google Shape;409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10" name="Google Shape;410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2" name="Google Shape;412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13" name="Google Shape;413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4" name="Google Shape;414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5" name="Google Shape;415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6" name="Google Shape;416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7" name="Google Shape;417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bg>
      <p:bgPr>
        <a:solidFill>
          <a:srgbClr val="EBEDFE"/>
        </a:solidFill>
        <a:effectLst/>
      </p:bgPr>
    </p:bg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Google Shape;419;p36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21" name="Google Shape;421;p36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22" name="Google Shape;422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4" name="Google Shape;424;p3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5" name="Google Shape;425;p36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6" name="Google Shape;426;p36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7" name="Google Shape;427;p36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28" name="Google Shape;428;p3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9" name="Google Shape;429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0" name="Google Shape;430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1" name="Google Shape;431;p3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32" name="Google Shape;432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3" name="Google Shape;433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4" name="Google Shape;434;p3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5" name="Google Shape;435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6" name="Google Shape;436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bg>
      <p:bgPr>
        <a:solidFill>
          <a:srgbClr val="FAEAF6"/>
        </a:solidFill>
        <a:effectLst/>
      </p:bgPr>
    </p:bg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" name="Google Shape;438;p3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3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40" name="Google Shape;440;p3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41" name="Google Shape;44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3" name="Google Shape;443;p3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4" name="Google Shape;444;p37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5" name="Google Shape;445;p37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46" name="Google Shape;446;p37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47" name="Google Shape;447;p3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8" name="Google Shape;448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9" name="Google Shape;449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0" name="Google Shape;450;p3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51" name="Google Shape;451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2" name="Google Shape;452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3" name="Google Shape;453;p3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4" name="Google Shape;454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5" name="Google Shape;455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bg>
      <p:bgPr>
        <a:solidFill>
          <a:srgbClr val="F3EEFB"/>
        </a:solidFill>
        <a:effectLst/>
      </p:bgPr>
    </p:bg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3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59" name="Google Shape;459;p38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60" name="Google Shape;46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62" name="Google Shape;462;p3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63" name="Google Shape;463;p3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4" name="Google Shape;464;p3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5" name="Google Shape;465;p3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6" name="Google Shape;466;p38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67" name="Google Shape;467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8" name="Google Shape;468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9" name="Google Shape;469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0" name="Google Shape;470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71" name="Google Shape;471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2" name="Google Shape;472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3" name="Google Shape;473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4" name="Google Shape;474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5" name="Google Shape;475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6" name="Google Shape;476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7" name="Google Shape;477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8" name="Google Shape;478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bg>
      <p:bgPr>
        <a:solidFill>
          <a:srgbClr val="E6F2F2"/>
        </a:solidFill>
        <a:effectLst/>
      </p:bgPr>
    </p:bg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" name="Google Shape;480;p3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3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482" name="Google Shape;482;p39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483" name="Google Shape;483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5" name="Google Shape;485;p3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6" name="Google Shape;486;p39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7" name="Google Shape;487;p39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8" name="Google Shape;488;p39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89" name="Google Shape;489;p39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490" name="Google Shape;490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91" name="Google Shape;491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2" name="Google Shape;492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3" name="Google Shape;493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4" name="Google Shape;494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6" name="Google Shape;496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7" name="Google Shape;497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8" name="Google Shape;498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9" name="Google Shape;499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00" name="Google Shape;500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1" name="Google Shape;501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bg>
      <p:bgPr>
        <a:solidFill>
          <a:srgbClr val="EBEDFE"/>
        </a:solidFill>
        <a:effectLst/>
      </p:bgPr>
    </p:bg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3" name="Google Shape;503;p40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05" name="Google Shape;505;p40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06" name="Google Shape;506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8" name="Google Shape;508;p4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09" name="Google Shape;509;p40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0" name="Google Shape;510;p40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1" name="Google Shape;511;p40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2" name="Google Shape;512;p40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13" name="Google Shape;513;p4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4" name="Google Shape;514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5" name="Google Shape;515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6" name="Google Shape;516;p4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7" name="Google Shape;517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8" name="Google Shape;518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9" name="Google Shape;519;p4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20" name="Google Shape;520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1" name="Google Shape;521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22" name="Google Shape;522;p4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23" name="Google Shape;523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4" name="Google Shape;524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bg>
      <p:bgPr>
        <a:solidFill>
          <a:srgbClr val="FAEAF6"/>
        </a:solidFill>
        <a:effectLst/>
      </p:bgPr>
    </p:bg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" name="Google Shape;526;p4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4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28" name="Google Shape;528;p41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29" name="Google Shape;529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31" name="Google Shape;531;p4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32" name="Google Shape;532;p4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3" name="Google Shape;533;p4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4" name="Google Shape;534;p4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35" name="Google Shape;535;p41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ct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ct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536" name="Google Shape;536;p4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7" name="Google Shape;537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8" name="Google Shape;538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9" name="Google Shape;539;p4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40" name="Google Shape;540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1" name="Google Shape;541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2" name="Google Shape;542;p4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43" name="Google Shape;543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4" name="Google Shape;544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5" name="Google Shape;545;p4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6" name="Google Shape;546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7" name="Google Shape;547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bg>
      <p:bgPr>
        <a:solidFill>
          <a:srgbClr val="F3EEFB"/>
        </a:solidFill>
        <a:effectLst/>
      </p:bgPr>
    </p:bg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9" name="Google Shape;549;p4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51" name="Google Shape;551;p42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52" name="Google Shape;552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4" name="Google Shape;554;p4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5" name="Google Shape;555;p42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56" name="Google Shape;556;p42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57" name="Google Shape;557;p42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58" name="Google Shape;558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9" name="Google Shape;559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0" name="Google Shape;560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1" name="Google Shape;561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62" name="Google Shape;562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3" name="Google Shape;563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4" name="Google Shape;564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5" name="Google Shape;565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6" name="Google Shape;566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5 CfU 3 image options - jade">
  <p:cSld name="TITLE_AND_TWO_COLUMNS_1_1_7_1_1_1_2">
    <p:bg>
      <p:bgPr>
        <a:solidFill>
          <a:srgbClr val="E6F2F2"/>
        </a:solidFill>
        <a:effectLst/>
      </p:bgPr>
    </p:bg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8" name="Google Shape;568;p4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70" name="Google Shape;570;p43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71" name="Google Shape;57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72" name="Google Shape;572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3" name="Google Shape;573;p4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74" name="Google Shape;574;p43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75" name="Google Shape;575;p43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76" name="Google Shape;576;p43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77" name="Google Shape;577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8" name="Google Shape;578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9" name="Google Shape;579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0" name="Google Shape;580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81" name="Google Shape;581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3" name="Google Shape;583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4" name="Google Shape;584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5" name="Google Shape;585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bg>
      <p:bgPr>
        <a:solidFill>
          <a:srgbClr val="EBEDFE"/>
        </a:solidFill>
        <a:effectLst/>
      </p:bgPr>
    </p:bg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" name="Google Shape;587;p44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589" name="Google Shape;589;p44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590" name="Google Shape;59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92" name="Google Shape;592;p4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3" name="Google Shape;593;p44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94" name="Google Shape;594;p44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95" name="Google Shape;595;p44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596" name="Google Shape;596;p4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7" name="Google Shape;597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8" name="Google Shape;598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9" name="Google Shape;599;p4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00" name="Google Shape;600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1" name="Google Shape;601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02" name="Google Shape;602;p4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03" name="Google Shape;603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4" name="Google Shape;604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bg>
      <p:bgPr>
        <a:solidFill>
          <a:srgbClr val="FAEAF6"/>
        </a:solidFill>
        <a:effectLst/>
      </p:bgPr>
    </p:bg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" name="Google Shape;606;p4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4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08" name="Google Shape;608;p4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609" name="Google Shape;609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11" name="Google Shape;611;p4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12" name="Google Shape;612;p45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13" name="Google Shape;613;p45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14" name="Google Shape;614;p45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  <p:grpSp>
        <p:nvGrpSpPr>
          <p:cNvPr id="615" name="Google Shape;615;p4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6" name="Google Shape;616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7" name="Google Shape;617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8" name="Google Shape;618;p4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9" name="Google Shape;619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0" name="Google Shape;620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21" name="Google Shape;621;p4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22" name="Google Shape;622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3" name="Google Shape;623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bg>
      <p:bgPr>
        <a:solidFill>
          <a:srgbClr val="F3EEFB"/>
        </a:solidFill>
        <a:effectLst/>
      </p:bgPr>
    </p:bg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" name="Google Shape;625;p4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27" name="Google Shape;627;p4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28" name="Google Shape;628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0" name="Google Shape;630;p4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6 CfU blank - jade ">
  <p:cSld name="TITLE_AND_TWO_COLUMNS_1_1_6_2_3_1">
    <p:bg>
      <p:bgPr>
        <a:solidFill>
          <a:srgbClr val="E6F2F2"/>
        </a:solidFill>
        <a:effectLst/>
      </p:bgPr>
    </p:bg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2" name="Google Shape;632;p4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4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34" name="Google Shape;634;p4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35" name="Google Shape;635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7" name="Google Shape;637;p4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bg>
      <p:bgPr>
        <a:solidFill>
          <a:srgbClr val="EBEDFE"/>
        </a:solidFill>
        <a:effectLst/>
      </p:bgPr>
    </p:bg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48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41" name="Google Shape;641;p48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2" name="Google Shape;642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4" name="Google Shape;644;p4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bg>
      <p:bgPr>
        <a:solidFill>
          <a:srgbClr val="FAEAF6"/>
        </a:solidFill>
        <a:effectLst/>
      </p:bgPr>
    </p:bg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49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4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48" name="Google Shape;648;p4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649" name="Google Shape;649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1" name="Google Shape;651;p4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7 Practice - purple ">
  <p:cSld name="TITLE_AND_TWO_COLUMNS_1_1_5_1_3_1_1"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5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55" name="Google Shape;655;p5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56" name="Google Shape;656;p50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7" name="Google Shape;657;p50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58" name="Google Shape;658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TITLE_AND_TWO_COLUMNS_1_1_5_1_3_1_1_1_1"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1" name="Google Shape;661;p51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63" name="Google Shape;663;p5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4" name="Google Shape;664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5" name="Google Shape;665;p51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6" name="Google Shape;666;p51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67" name="Google Shape;667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52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71" name="Google Shape;671;p5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72" name="Google Shape;672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3" name="Google Shape;673;p52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4" name="Google Shape;674;p52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75" name="Google Shape;675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7" name="Google Shape;677;p53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8" name="Google Shape;678;p5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79" name="Google Shape;679;p5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80" name="Google Shape;680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1" name="Google Shape;681;p53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2" name="Google Shape;682;p53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83" name="Google Shape;683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8 Feedback - purple">
  <p:cSld name="TITLE_AND_TWO_COLUMNS_1_1_5_1_3_1_1_1">
    <p:bg>
      <p:bgPr>
        <a:solidFill>
          <a:srgbClr val="F3EEFB"/>
        </a:solidFill>
        <a:effectLst/>
      </p:bgPr>
    </p:bg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5" name="Google Shape;685;p5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87" name="Google Shape;687;p5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88" name="Google Shape;688;p54"/>
          <p:cNvSpPr txBox="1"/>
          <p:nvPr/>
        </p:nvSpPr>
        <p:spPr>
          <a:xfrm>
            <a:off x="324000" y="45525"/>
            <a:ext cx="109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9" name="Google Shape;689;p54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90" name="Google Shape;690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8 Feedback - jade">
  <p:cSld name="TITLE_AND_TWO_COLUMNS_1_1_5_1_3_1_1_1_1_2">
    <p:bg>
      <p:bgPr>
        <a:solidFill>
          <a:srgbClr val="E6F2F2"/>
        </a:solidFill>
        <a:effectLst/>
      </p:bgPr>
    </p:bg>
    <p:spTree>
      <p:nvGrpSpPr>
        <p:cNvPr id="1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3" name="Google Shape;693;p55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4" name="Google Shape;694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95" name="Google Shape;695;p5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96" name="Google Shape;696;p55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97" name="Google Shape;697;p55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98" name="Google Shape;698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9" name="Google Shape;699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bg>
      <p:bgPr>
        <a:solidFill>
          <a:srgbClr val="EBEDFE"/>
        </a:solidFill>
        <a:effectLst/>
      </p:bgPr>
    </p:bg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1" name="Google Shape;701;p56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2" name="Google Shape;702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703" name="Google Shape;703;p5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04" name="Google Shape;704;p56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5" name="Google Shape;705;p56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06" name="Google Shape;706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7" name="Google Shape;707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bg>
      <p:bgPr>
        <a:solidFill>
          <a:srgbClr val="FAEAF6"/>
        </a:solidFill>
        <a:effectLst/>
      </p:bgPr>
    </p:bg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" name="Google Shape;709;p57"/>
          <p:cNvPicPr preferRelativeResize="0"/>
          <p:nvPr/>
        </p:nvPicPr>
        <p:blipFill>
          <a:blip r:embed="rId2">
            <a:alphaModFix/>
          </a:blip>
          <a:srcRect t="1662" b="1672"/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0" name="Google Shape;710;p5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711" name="Google Shape;711;p5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12" name="Google Shape;712;p57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3" name="Google Shape;713;p57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ct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ct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14" name="Google Shape;714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5" name="Google Shape;715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"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58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18" name="Google Shape;718;p58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9" name="Google Shape;719;p58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0" name="Google Shape;720;p58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1" name="Google Shape;721;p58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59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24" name="Google Shape;724;p59"/>
          <p:cNvPicPr preferRelativeResize="0"/>
          <p:nvPr/>
        </p:nvPicPr>
        <p:blipFill>
          <a:blip r:embed="rId2">
            <a:alphaModFix/>
          </a:blip>
          <a:srcRect t="1699" b="1709"/>
          <a:stretch>
            <a:fillRect/>
          </a:stretch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59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ct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ct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ct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726" name="Google Shape;726;p59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7" name="Google Shape;727;p59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Z.3 Projectable quiz">
  <p:cSld name="Title Slide 3_1">
    <p:bg>
      <p:bgPr>
        <a:solidFill>
          <a:schemeClr val="lt1"/>
        </a:solidFill>
        <a:effectLst/>
      </p:bgPr>
    </p:bg>
    <p:spTree>
      <p:nvGrpSpPr>
        <p:cNvPr id="1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9" name="Google Shape;729;p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30" name="Google Shape;730;p60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61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61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61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61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61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" name="Google Shape;737;p61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8" name="Google Shape;738;p61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9" name="Google Shape;739;p61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40" name="Google Shape;740;p61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bg>
      <p:bgPr>
        <a:solidFill>
          <a:srgbClr val="BEF2BD"/>
        </a:solidFill>
        <a:effectLst/>
      </p:bgPr>
    </p:bg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2" name="Google Shape;742;p6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743" name="Google Shape;743;p62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ct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ct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ct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63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ct val="0"/>
              </a:spcBef>
              <a:spcAft>
                <a:spcPct val="0"/>
              </a:spcAft>
              <a:buSzPts val="2200"/>
              <a:buNone/>
              <a:defRPr/>
            </a:lvl1pPr>
            <a:lvl2pPr lvl="1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ct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ct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8" name="Google Shape;8;p1"/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  <p:sldLayoutId id="2147483702" r:id="rId55"/>
    <p:sldLayoutId id="2147483703" r:id="rId56"/>
    <p:sldLayoutId id="2147483704" r:id="rId57"/>
    <p:sldLayoutId id="2147483705" r:id="rId58"/>
    <p:sldLayoutId id="2147483706" r:id="rId59"/>
    <p:sldLayoutId id="2147483707" r:id="rId60"/>
    <p:sldLayoutId id="2147483708" r:id="rId61"/>
    <p:sldLayoutId id="2147483709" r:id="rId62"/>
  </p:sldLayoutIdLst>
  <p:transition/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1.xml"/><Relationship Id="rId5" Type="http://schemas.openxmlformats.org/officeDocument/2006/relationships/image" Target="../media/image47.png"/><Relationship Id="rId4" Type="http://schemas.openxmlformats.org/officeDocument/2006/relationships/hyperlink" Target="https://www.thenational.academy/legal/terms-and-condi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Google Shape;750;p64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Fronted adverbials: single words, phrases and clauses</a:t>
            </a:r>
            <a:endParaRPr/>
          </a:p>
        </p:txBody>
      </p:sp>
      <p:sp>
        <p:nvSpPr>
          <p:cNvPr id="751" name="Google Shape;751;p64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Key grammar terminology, including determiners and fronted adverbials</a:t>
            </a:r>
            <a:endParaRPr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Google Shape;756;p65"/>
          <p:cNvSpPr txBox="1"/>
          <p:nvPr/>
        </p:nvSpPr>
        <p:spPr>
          <a:xfrm>
            <a:off x="5578975" y="724425"/>
            <a:ext cx="19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use Oak lessons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p66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/>
              <a:t>I can choose when to use a fronted adverbial single word, fronted adverbial phrase or fronted adverbial clause.</a:t>
            </a:r>
            <a:endParaRPr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67"/>
          <p:cNvSpPr txBox="1">
            <a:spLocks noGrp="1"/>
          </p:cNvSpPr>
          <p:nvPr>
            <p:ph type="subTitle" idx="1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fronted adverbial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67" name="Google Shape;767;p67"/>
          <p:cNvSpPr txBox="1">
            <a:spLocks noGrp="1"/>
          </p:cNvSpPr>
          <p:nvPr>
            <p:ph type="subTitle" idx="2"/>
          </p:nvPr>
        </p:nvSpPr>
        <p:spPr>
          <a:xfrm>
            <a:off x="324000" y="1583981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comma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68" name="Google Shape;768;p67"/>
          <p:cNvSpPr txBox="1">
            <a:spLocks noGrp="1"/>
          </p:cNvSpPr>
          <p:nvPr>
            <p:ph type="subTitle" idx="3"/>
          </p:nvPr>
        </p:nvSpPr>
        <p:spPr>
          <a:xfrm>
            <a:off x="324000" y="24239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phrase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69" name="Google Shape;769;p67"/>
          <p:cNvSpPr txBox="1">
            <a:spLocks noGrp="1"/>
          </p:cNvSpPr>
          <p:nvPr>
            <p:ph type="subTitle" idx="4"/>
          </p:nvPr>
        </p:nvSpPr>
        <p:spPr>
          <a:xfrm>
            <a:off x="324000" y="3263869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clause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70" name="Google Shape;770;p67"/>
          <p:cNvSpPr txBox="1">
            <a:spLocks noGrp="1"/>
          </p:cNvSpPr>
          <p:nvPr>
            <p:ph type="subTitle" idx="5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adverbial clause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p68"/>
          <p:cNvSpPr txBox="1">
            <a:spLocks noGrp="1"/>
          </p:cNvSpPr>
          <p:nvPr>
            <p:ph type="subTitle" idx="1"/>
          </p:nvPr>
        </p:nvSpPr>
        <p:spPr>
          <a:xfrm>
            <a:off x="324000" y="744050"/>
            <a:ext cx="6905700" cy="6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A </a:t>
            </a:r>
            <a:r>
              <a:rPr lang="en-GB" b="1">
                <a:solidFill>
                  <a:schemeClr val="dk1"/>
                </a:solidFill>
              </a:rPr>
              <a:t>fronted adverbial</a:t>
            </a:r>
            <a:r>
              <a:rPr lang="en-GB">
                <a:solidFill>
                  <a:schemeClr val="dk1"/>
                </a:solidFill>
              </a:rPr>
              <a:t> is a sentence starter followed by a </a:t>
            </a:r>
            <a:r>
              <a:rPr lang="en-GB" b="1">
                <a:solidFill>
                  <a:schemeClr val="dk1"/>
                </a:solidFill>
              </a:rPr>
              <a:t>comma</a:t>
            </a:r>
            <a:r>
              <a:rPr lang="en-GB">
                <a:solidFill>
                  <a:schemeClr val="dk1"/>
                </a:solidFill>
              </a:rPr>
              <a:t>.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76" name="Google Shape;776;p68"/>
          <p:cNvSpPr txBox="1">
            <a:spLocks noGrp="1"/>
          </p:cNvSpPr>
          <p:nvPr>
            <p:ph type="subTitle" idx="2"/>
          </p:nvPr>
        </p:nvSpPr>
        <p:spPr>
          <a:xfrm>
            <a:off x="324000" y="1717644"/>
            <a:ext cx="8496000" cy="6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A </a:t>
            </a:r>
            <a:r>
              <a:rPr lang="en-GB" b="1">
                <a:solidFill>
                  <a:schemeClr val="dk1"/>
                </a:solidFill>
              </a:rPr>
              <a:t>comma</a:t>
            </a:r>
            <a:r>
              <a:rPr lang="en-GB">
                <a:solidFill>
                  <a:schemeClr val="dk1"/>
                </a:solidFill>
              </a:rPr>
              <a:t> is a punctuation mark that is used after any </a:t>
            </a:r>
            <a:r>
              <a:rPr lang="en-GB" b="1">
                <a:solidFill>
                  <a:schemeClr val="dk1"/>
                </a:solidFill>
              </a:rPr>
              <a:t>fronted adverbial</a:t>
            </a:r>
            <a:r>
              <a:rPr lang="en-GB">
                <a:solidFill>
                  <a:schemeClr val="dk1"/>
                </a:solidFill>
              </a:rPr>
              <a:t>.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77" name="Google Shape;777;p68"/>
          <p:cNvSpPr txBox="1">
            <a:spLocks noGrp="1"/>
          </p:cNvSpPr>
          <p:nvPr>
            <p:ph type="subTitle" idx="3"/>
          </p:nvPr>
        </p:nvSpPr>
        <p:spPr>
          <a:xfrm>
            <a:off x="324000" y="2691238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A </a:t>
            </a:r>
            <a:r>
              <a:rPr lang="en-GB" b="1">
                <a:solidFill>
                  <a:schemeClr val="dk1"/>
                </a:solidFill>
              </a:rPr>
              <a:t>phrase</a:t>
            </a:r>
            <a:r>
              <a:rPr lang="en-GB">
                <a:solidFill>
                  <a:schemeClr val="dk1"/>
                </a:solidFill>
              </a:rPr>
              <a:t> is a group of words with no verb.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78" name="Google Shape;778;p68"/>
          <p:cNvSpPr txBox="1">
            <a:spLocks noGrp="1"/>
          </p:cNvSpPr>
          <p:nvPr>
            <p:ph type="subTitle" idx="4"/>
          </p:nvPr>
        </p:nvSpPr>
        <p:spPr>
          <a:xfrm>
            <a:off x="324000" y="3397531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A </a:t>
            </a:r>
            <a:r>
              <a:rPr lang="en-GB" b="1">
                <a:solidFill>
                  <a:schemeClr val="dk1"/>
                </a:solidFill>
              </a:rPr>
              <a:t>clause</a:t>
            </a:r>
            <a:r>
              <a:rPr lang="en-GB">
                <a:solidFill>
                  <a:schemeClr val="dk1"/>
                </a:solidFill>
              </a:rPr>
              <a:t> is a group of words that contains a verb.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779" name="Google Shape;779;p68"/>
          <p:cNvSpPr txBox="1">
            <a:spLocks noGrp="1"/>
          </p:cNvSpPr>
          <p:nvPr>
            <p:ph type="subTitle" idx="5"/>
          </p:nvPr>
        </p:nvSpPr>
        <p:spPr>
          <a:xfrm>
            <a:off x="324000" y="4103825"/>
            <a:ext cx="8496000" cy="6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dk1"/>
                </a:solidFill>
              </a:rPr>
              <a:t>An </a:t>
            </a:r>
            <a:r>
              <a:rPr lang="en-GB" b="1">
                <a:solidFill>
                  <a:schemeClr val="dk1"/>
                </a:solidFill>
              </a:rPr>
              <a:t>adverbial clause</a:t>
            </a:r>
            <a:r>
              <a:rPr lang="en-GB">
                <a:solidFill>
                  <a:schemeClr val="dk1"/>
                </a:solidFill>
              </a:rPr>
              <a:t> is a type of subordinate clause that starts with a subordinating conjunction.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69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  <p:sp>
        <p:nvSpPr>
          <p:cNvPr id="785" name="Google Shape;785;p69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  <p:sp>
        <p:nvSpPr>
          <p:cNvPr id="786" name="Google Shape;786;p69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Fronted adverbials: single words, phrases and clauses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787" name="Google Shape;787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9000" y="2065468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p7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824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Sentences can start in different ways.</a:t>
            </a:r>
            <a:endParaRPr sz="2000"/>
          </a:p>
        </p:txBody>
      </p:sp>
      <p:sp>
        <p:nvSpPr>
          <p:cNvPr id="793" name="Google Shape;793;p7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  <p:sp>
        <p:nvSpPr>
          <p:cNvPr id="794" name="Google Shape;794;p70"/>
          <p:cNvSpPr txBox="1">
            <a:spLocks noGrp="1"/>
          </p:cNvSpPr>
          <p:nvPr>
            <p:ph type="body" idx="1"/>
          </p:nvPr>
        </p:nvSpPr>
        <p:spPr>
          <a:xfrm>
            <a:off x="324000" y="1310350"/>
            <a:ext cx="8502600" cy="1586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55600" algn="l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SzPts val="2000"/>
              <a:buChar char="●"/>
            </a:pPr>
            <a:r>
              <a:rPr lang="en-GB" sz="2000">
                <a:solidFill>
                  <a:schemeClr val="accent4"/>
                </a:solidFill>
              </a:rPr>
              <a:t>Desperately</a:t>
            </a:r>
            <a:r>
              <a:rPr lang="en-GB" sz="2000"/>
              <a:t>, she searched for the ancient ruins. </a:t>
            </a:r>
            <a:endParaRPr sz="2000"/>
          </a:p>
          <a:p>
            <a:pPr marL="457200" lvl="0" indent="-355600" algn="l" rtl="0">
              <a:lnSpc>
                <a:spcPct val="150000"/>
              </a:lnSpc>
              <a:spcBef>
                <a:spcPts val="1000"/>
              </a:spcBef>
              <a:spcAft>
                <a:spcPct val="0"/>
              </a:spcAft>
              <a:buSzPts val="2000"/>
              <a:buChar char="●"/>
            </a:pPr>
            <a:r>
              <a:rPr lang="en-GB" sz="2000">
                <a:solidFill>
                  <a:schemeClr val="accent4"/>
                </a:solidFill>
              </a:rPr>
              <a:t>Full of excitement</a:t>
            </a:r>
            <a:r>
              <a:rPr lang="en-GB" sz="2000"/>
              <a:t>, she searched for the ancient ruins. </a:t>
            </a:r>
            <a:endParaRPr sz="2000"/>
          </a:p>
          <a:p>
            <a:pPr marL="457200" lvl="0" indent="-355600" algn="l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2000"/>
              <a:buChar char="●"/>
            </a:pPr>
            <a:r>
              <a:rPr lang="en-GB" sz="2000">
                <a:solidFill>
                  <a:schemeClr val="accent4"/>
                </a:solidFill>
              </a:rPr>
              <a:t>When she reached the island</a:t>
            </a:r>
            <a:r>
              <a:rPr lang="en-GB" sz="2000"/>
              <a:t>, she searched for the ancient ruins.</a:t>
            </a:r>
            <a:endParaRPr sz="2000"/>
          </a:p>
        </p:txBody>
      </p:sp>
      <p:sp>
        <p:nvSpPr>
          <p:cNvPr id="795" name="Google Shape;795;p70"/>
          <p:cNvSpPr txBox="1"/>
          <p:nvPr/>
        </p:nvSpPr>
        <p:spPr>
          <a:xfrm>
            <a:off x="340425" y="3062113"/>
            <a:ext cx="865500" cy="3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word</a:t>
            </a:r>
            <a:endParaRPr sz="18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6" name="Google Shape;796;p70"/>
          <p:cNvSpPr txBox="1"/>
          <p:nvPr/>
        </p:nvSpPr>
        <p:spPr>
          <a:xfrm>
            <a:off x="329150" y="3493950"/>
            <a:ext cx="1090200" cy="3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phrase</a:t>
            </a:r>
            <a:endParaRPr sz="18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7" name="Google Shape;797;p70"/>
          <p:cNvSpPr txBox="1"/>
          <p:nvPr/>
        </p:nvSpPr>
        <p:spPr>
          <a:xfrm>
            <a:off x="317350" y="3925788"/>
            <a:ext cx="1090200" cy="3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clause</a:t>
            </a:r>
            <a:endParaRPr sz="18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8" name="Google Shape;798;p70"/>
          <p:cNvSpPr txBox="1"/>
          <p:nvPr/>
        </p:nvSpPr>
        <p:spPr>
          <a:xfrm>
            <a:off x="1624975" y="3062113"/>
            <a:ext cx="3076500" cy="3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 single word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9" name="Google Shape;799;p70"/>
          <p:cNvSpPr txBox="1"/>
          <p:nvPr/>
        </p:nvSpPr>
        <p:spPr>
          <a:xfrm>
            <a:off x="1613700" y="3493950"/>
            <a:ext cx="4388400" cy="3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 group of words with no verb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0" name="Google Shape;800;p70"/>
          <p:cNvSpPr txBox="1"/>
          <p:nvPr/>
        </p:nvSpPr>
        <p:spPr>
          <a:xfrm>
            <a:off x="1601900" y="3925788"/>
            <a:ext cx="4125300" cy="3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3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 group of words with a verb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1" name="Google Shape;801;p70"/>
          <p:cNvSpPr txBox="1"/>
          <p:nvPr/>
        </p:nvSpPr>
        <p:spPr>
          <a:xfrm>
            <a:off x="7464350" y="3105313"/>
            <a:ext cx="13623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desperately</a:t>
            </a:r>
            <a:endParaRPr sz="18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2" name="Google Shape;802;p70"/>
          <p:cNvSpPr txBox="1"/>
          <p:nvPr/>
        </p:nvSpPr>
        <p:spPr>
          <a:xfrm>
            <a:off x="6832850" y="3552463"/>
            <a:ext cx="19923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full of excitement</a:t>
            </a:r>
            <a:endParaRPr sz="18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3" name="Google Shape;803;p70"/>
          <p:cNvSpPr txBox="1"/>
          <p:nvPr/>
        </p:nvSpPr>
        <p:spPr>
          <a:xfrm>
            <a:off x="5647850" y="3984288"/>
            <a:ext cx="31773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when she reached the island</a:t>
            </a:r>
            <a:endParaRPr sz="18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4" name="Google Shape;804;p70"/>
          <p:cNvSpPr/>
          <p:nvPr/>
        </p:nvSpPr>
        <p:spPr>
          <a:xfrm>
            <a:off x="6731025" y="3969013"/>
            <a:ext cx="958800" cy="3078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" name="Google Shape;809;p7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824400" cy="698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/>
              <a:t>Fronted adverbials </a:t>
            </a:r>
            <a:r>
              <a:rPr lang="en-GB" sz="2000"/>
              <a:t>are words, </a:t>
            </a:r>
            <a:r>
              <a:rPr lang="en-GB" sz="2000" b="1"/>
              <a:t>phrases </a:t>
            </a:r>
            <a:r>
              <a:rPr lang="en-GB" sz="2000"/>
              <a:t>or </a:t>
            </a:r>
            <a:r>
              <a:rPr lang="en-GB" sz="2000" b="1"/>
              <a:t>clauses </a:t>
            </a:r>
            <a:r>
              <a:rPr lang="en-GB" sz="2000"/>
              <a:t>that act as sentence starters. </a:t>
            </a:r>
            <a:endParaRPr sz="2000"/>
          </a:p>
        </p:txBody>
      </p:sp>
      <p:sp>
        <p:nvSpPr>
          <p:cNvPr id="810" name="Google Shape;810;p71"/>
          <p:cNvSpPr txBox="1">
            <a:spLocks noGrp="1"/>
          </p:cNvSpPr>
          <p:nvPr>
            <p:ph type="body" idx="1"/>
          </p:nvPr>
        </p:nvSpPr>
        <p:spPr>
          <a:xfrm>
            <a:off x="2437800" y="1603800"/>
            <a:ext cx="43194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She searched for the ancient ruins. </a:t>
            </a:r>
            <a:endParaRPr sz="2000"/>
          </a:p>
        </p:txBody>
      </p:sp>
      <p:sp>
        <p:nvSpPr>
          <p:cNvPr id="811" name="Google Shape;811;p71"/>
          <p:cNvSpPr txBox="1">
            <a:spLocks noGrp="1"/>
          </p:cNvSpPr>
          <p:nvPr>
            <p:ph type="body" idx="1"/>
          </p:nvPr>
        </p:nvSpPr>
        <p:spPr>
          <a:xfrm>
            <a:off x="318900" y="2425888"/>
            <a:ext cx="1684800" cy="92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These are all </a:t>
            </a:r>
            <a:r>
              <a:rPr lang="en-GB" sz="1800" b="1"/>
              <a:t>fronted adverbials</a:t>
            </a:r>
            <a:r>
              <a:rPr lang="en-GB" sz="1800"/>
              <a:t>.</a:t>
            </a:r>
            <a:endParaRPr sz="1800"/>
          </a:p>
        </p:txBody>
      </p:sp>
      <p:sp>
        <p:nvSpPr>
          <p:cNvPr id="812" name="Google Shape;812;p71"/>
          <p:cNvSpPr txBox="1">
            <a:spLocks noGrp="1"/>
          </p:cNvSpPr>
          <p:nvPr>
            <p:ph type="body" idx="1"/>
          </p:nvPr>
        </p:nvSpPr>
        <p:spPr>
          <a:xfrm>
            <a:off x="318900" y="3970650"/>
            <a:ext cx="8506200" cy="698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 </a:t>
            </a:r>
            <a:r>
              <a:rPr lang="en-GB" sz="2000" b="1"/>
              <a:t>fronted adverbial</a:t>
            </a:r>
            <a:r>
              <a:rPr lang="en-GB" sz="2000"/>
              <a:t> gives us more information about the action in the sentence that follows it. It is always followed by a </a:t>
            </a:r>
            <a:r>
              <a:rPr lang="en-GB" sz="2000" b="1"/>
              <a:t>comma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813" name="Google Shape;813;p71"/>
          <p:cNvSpPr/>
          <p:nvPr/>
        </p:nvSpPr>
        <p:spPr>
          <a:xfrm>
            <a:off x="2386800" y="1603900"/>
            <a:ext cx="4370400" cy="3207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4" name="Google Shape;814;p71"/>
          <p:cNvSpPr txBox="1">
            <a:spLocks noGrp="1"/>
          </p:cNvSpPr>
          <p:nvPr>
            <p:ph type="body" idx="1"/>
          </p:nvPr>
        </p:nvSpPr>
        <p:spPr>
          <a:xfrm>
            <a:off x="1903675" y="2225600"/>
            <a:ext cx="6857100" cy="1554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Desperately</a:t>
            </a:r>
            <a:r>
              <a:rPr lang="en-GB" sz="1800"/>
              <a:t>, she searched for the ancient ruins. 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Full of excitement</a:t>
            </a:r>
            <a:r>
              <a:rPr lang="en-GB" sz="1800"/>
              <a:t>, she searched for the ancient ruins. 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When she reached the island</a:t>
            </a:r>
            <a:r>
              <a:rPr lang="en-GB" sz="1800"/>
              <a:t>, she searched for the ancient ruins.</a:t>
            </a:r>
            <a:endParaRPr sz="1800"/>
          </a:p>
        </p:txBody>
      </p:sp>
      <p:sp>
        <p:nvSpPr>
          <p:cNvPr id="815" name="Google Shape;815;p7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72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They are sentence starters. </a:t>
            </a:r>
            <a:endParaRPr sz="2000"/>
          </a:p>
        </p:txBody>
      </p:sp>
      <p:sp>
        <p:nvSpPr>
          <p:cNvPr id="821" name="Google Shape;821;p72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They can be words, </a:t>
            </a:r>
            <a:r>
              <a:rPr lang="en-GB" sz="2000" b="1"/>
              <a:t>phrases </a:t>
            </a:r>
            <a:r>
              <a:rPr lang="en-GB" sz="2000"/>
              <a:t>or </a:t>
            </a:r>
            <a:r>
              <a:rPr lang="en-GB" sz="2000" b="1"/>
              <a:t>clauses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822" name="Google Shape;822;p72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They are followed by a </a:t>
            </a:r>
            <a:r>
              <a:rPr lang="en-GB" sz="2000" b="1"/>
              <a:t>comma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823" name="Google Shape;823;p72"/>
          <p:cNvSpPr txBox="1">
            <a:spLocks noGrp="1"/>
          </p:cNvSpPr>
          <p:nvPr>
            <p:ph type="subTitle" idx="5"/>
          </p:nvPr>
        </p:nvSpPr>
        <p:spPr>
          <a:xfrm>
            <a:off x="1034425" y="4139857"/>
            <a:ext cx="61392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They always contain a verb. </a:t>
            </a:r>
            <a:endParaRPr sz="2000"/>
          </a:p>
        </p:txBody>
      </p:sp>
      <p:sp>
        <p:nvSpPr>
          <p:cNvPr id="824" name="Google Shape;824;p72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167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Which of these are true for </a:t>
            </a:r>
            <a:r>
              <a:rPr lang="en-GB" b="1"/>
              <a:t>fronted adverbials</a:t>
            </a:r>
            <a:r>
              <a:rPr lang="en-GB"/>
              <a:t>?</a:t>
            </a:r>
            <a:endParaRPr/>
          </a:p>
        </p:txBody>
      </p:sp>
      <p:pic>
        <p:nvPicPr>
          <p:cNvPr id="825" name="Google Shape;825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59208" y="32352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6" name="Google Shape;826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59208" y="1665413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7" name="Google Shape;827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9188" y="4065592"/>
            <a:ext cx="396000" cy="41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8" name="Google Shape;828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59208" y="2450325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829" name="Google Shape;829;p7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Google Shape;834;p73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824400" cy="58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can tell a </a:t>
            </a:r>
            <a:r>
              <a:rPr lang="en-GB" sz="1800" b="1"/>
              <a:t>fronted adverbial</a:t>
            </a:r>
            <a:r>
              <a:rPr lang="en-GB" sz="1800"/>
              <a:t> is a sentence starter because if it is removed, the sentence still makes sense. </a:t>
            </a:r>
            <a:endParaRPr sz="1800"/>
          </a:p>
        </p:txBody>
      </p:sp>
      <p:sp>
        <p:nvSpPr>
          <p:cNvPr id="835" name="Google Shape;835;p73"/>
          <p:cNvSpPr txBox="1">
            <a:spLocks noGrp="1"/>
          </p:cNvSpPr>
          <p:nvPr>
            <p:ph type="body" idx="1"/>
          </p:nvPr>
        </p:nvSpPr>
        <p:spPr>
          <a:xfrm>
            <a:off x="888750" y="1613125"/>
            <a:ext cx="73665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Embarrassed</a:t>
            </a:r>
            <a:r>
              <a:rPr lang="en-GB" sz="1800"/>
              <a:t>, I walked up to the stage with my face in my hands. </a:t>
            </a:r>
            <a:endParaRPr sz="1800"/>
          </a:p>
        </p:txBody>
      </p:sp>
      <p:sp>
        <p:nvSpPr>
          <p:cNvPr id="836" name="Google Shape;836;p73"/>
          <p:cNvSpPr txBox="1">
            <a:spLocks noGrp="1"/>
          </p:cNvSpPr>
          <p:nvPr>
            <p:ph type="body" idx="1"/>
          </p:nvPr>
        </p:nvSpPr>
        <p:spPr>
          <a:xfrm>
            <a:off x="1424250" y="3706850"/>
            <a:ext cx="62955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4"/>
                </a:solidFill>
              </a:rPr>
              <a:t>On Wednesday evening</a:t>
            </a:r>
            <a:r>
              <a:rPr lang="en-GB" sz="1800"/>
              <a:t>, I went shopping for bargains.</a:t>
            </a:r>
            <a:endParaRPr sz="1800"/>
          </a:p>
        </p:txBody>
      </p:sp>
      <p:sp>
        <p:nvSpPr>
          <p:cNvPr id="837" name="Google Shape;837;p73"/>
          <p:cNvSpPr txBox="1">
            <a:spLocks noGrp="1"/>
          </p:cNvSpPr>
          <p:nvPr>
            <p:ph type="body" idx="1"/>
          </p:nvPr>
        </p:nvSpPr>
        <p:spPr>
          <a:xfrm>
            <a:off x="1771150" y="2233063"/>
            <a:ext cx="60108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I walked up to the stage with my face in my hands.</a:t>
            </a:r>
            <a:endParaRPr sz="1800"/>
          </a:p>
        </p:txBody>
      </p:sp>
      <p:sp>
        <p:nvSpPr>
          <p:cNvPr id="838" name="Google Shape;838;p73"/>
          <p:cNvSpPr txBox="1">
            <a:spLocks noGrp="1"/>
          </p:cNvSpPr>
          <p:nvPr>
            <p:ph type="body" idx="1"/>
          </p:nvPr>
        </p:nvSpPr>
        <p:spPr>
          <a:xfrm>
            <a:off x="2427675" y="4364975"/>
            <a:ext cx="3569100" cy="3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I went shopping for bargains.</a:t>
            </a:r>
            <a:endParaRPr sz="1800"/>
          </a:p>
        </p:txBody>
      </p:sp>
      <p:cxnSp>
        <p:nvCxnSpPr>
          <p:cNvPr id="839" name="Google Shape;839;p73"/>
          <p:cNvCxnSpPr/>
          <p:nvPr/>
        </p:nvCxnSpPr>
        <p:spPr>
          <a:xfrm flipH="1">
            <a:off x="4320000" y="4055375"/>
            <a:ext cx="0" cy="309600"/>
          </a:xfrm>
          <a:prstGeom prst="straightConnector1">
            <a:avLst/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840" name="Google Shape;840;p73"/>
          <p:cNvSpPr txBox="1">
            <a:spLocks noGrp="1"/>
          </p:cNvSpPr>
          <p:nvPr>
            <p:ph type="body" idx="1"/>
          </p:nvPr>
        </p:nvSpPr>
        <p:spPr>
          <a:xfrm>
            <a:off x="324000" y="2839300"/>
            <a:ext cx="8424900" cy="58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The </a:t>
            </a:r>
            <a:r>
              <a:rPr lang="en-GB" sz="1800" b="1"/>
              <a:t>fronted adverbial </a:t>
            </a:r>
            <a:r>
              <a:rPr lang="en-GB" sz="1800"/>
              <a:t>is followed by a </a:t>
            </a:r>
            <a:r>
              <a:rPr lang="en-GB" sz="1800" b="1"/>
              <a:t>comma. </a:t>
            </a:r>
            <a:r>
              <a:rPr lang="en-GB" sz="1800"/>
              <a:t>The section after the </a:t>
            </a:r>
            <a:r>
              <a:rPr lang="en-GB" sz="1800" b="1"/>
              <a:t>comma </a:t>
            </a:r>
            <a:r>
              <a:rPr lang="en-GB" sz="1800"/>
              <a:t>is a complete sentence.</a:t>
            </a:r>
            <a:endParaRPr sz="1800"/>
          </a:p>
        </p:txBody>
      </p:sp>
      <p:sp>
        <p:nvSpPr>
          <p:cNvPr id="841" name="Google Shape;841;p73"/>
          <p:cNvSpPr/>
          <p:nvPr/>
        </p:nvSpPr>
        <p:spPr>
          <a:xfrm>
            <a:off x="4142774" y="3867432"/>
            <a:ext cx="138900" cy="132300"/>
          </a:xfrm>
          <a:prstGeom prst="ellipse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42" name="Google Shape;842;p73"/>
          <p:cNvCxnSpPr/>
          <p:nvPr/>
        </p:nvCxnSpPr>
        <p:spPr>
          <a:xfrm flipH="1">
            <a:off x="4588475" y="1923475"/>
            <a:ext cx="0" cy="309600"/>
          </a:xfrm>
          <a:prstGeom prst="straightConnector1">
            <a:avLst/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843" name="Google Shape;843;p7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8" name="Google Shape;848;p74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651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Single words and </a:t>
            </a:r>
            <a:r>
              <a:rPr lang="en-GB" sz="2000" b="1"/>
              <a:t>phrases </a:t>
            </a:r>
            <a:r>
              <a:rPr lang="en-GB" sz="2000"/>
              <a:t>can be </a:t>
            </a:r>
            <a:r>
              <a:rPr lang="en-GB" sz="2000" b="1"/>
              <a:t>fronted adverbials</a:t>
            </a:r>
            <a:r>
              <a:rPr lang="en-GB" sz="2000"/>
              <a:t>.</a:t>
            </a:r>
            <a:endParaRPr sz="2000"/>
          </a:p>
        </p:txBody>
      </p:sp>
      <p:sp>
        <p:nvSpPr>
          <p:cNvPr id="849" name="Google Shape;849;p74"/>
          <p:cNvSpPr txBox="1">
            <a:spLocks noGrp="1"/>
          </p:cNvSpPr>
          <p:nvPr>
            <p:ph type="body" idx="1"/>
          </p:nvPr>
        </p:nvSpPr>
        <p:spPr>
          <a:xfrm>
            <a:off x="560850" y="1303950"/>
            <a:ext cx="3522300" cy="275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fronted adverbial</a:t>
            </a:r>
            <a:r>
              <a:rPr lang="en-GB" sz="1800">
                <a:solidFill>
                  <a:schemeClr val="accent4"/>
                </a:solidFill>
              </a:rPr>
              <a:t> single words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850" name="Google Shape;850;p74"/>
          <p:cNvSpPr txBox="1">
            <a:spLocks noGrp="1"/>
          </p:cNvSpPr>
          <p:nvPr>
            <p:ph type="body" idx="1"/>
          </p:nvPr>
        </p:nvSpPr>
        <p:spPr>
          <a:xfrm>
            <a:off x="5227350" y="1282200"/>
            <a:ext cx="3061200" cy="31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>
                <a:solidFill>
                  <a:schemeClr val="accent4"/>
                </a:solidFill>
              </a:rPr>
              <a:t>fronted adverbial phrases</a:t>
            </a:r>
            <a:endParaRPr sz="1800" b="1">
              <a:solidFill>
                <a:schemeClr val="accent4"/>
              </a:solidFill>
            </a:endParaRPr>
          </a:p>
        </p:txBody>
      </p:sp>
      <p:sp>
        <p:nvSpPr>
          <p:cNvPr id="851" name="Google Shape;851;p74"/>
          <p:cNvSpPr txBox="1">
            <a:spLocks noGrp="1"/>
          </p:cNvSpPr>
          <p:nvPr>
            <p:ph type="body" idx="1"/>
          </p:nvPr>
        </p:nvSpPr>
        <p:spPr>
          <a:xfrm>
            <a:off x="324000" y="1747200"/>
            <a:ext cx="3996000" cy="196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Now</a:t>
            </a:r>
            <a:r>
              <a:rPr lang="en-GB" sz="1800"/>
              <a:t>, take the temperature of the mixture.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Here</a:t>
            </a:r>
            <a:r>
              <a:rPr lang="en-GB" sz="1800"/>
              <a:t>, you will be able to develop your skills in peace.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Cautiously</a:t>
            </a:r>
            <a:r>
              <a:rPr lang="en-GB" sz="1800"/>
              <a:t>, I examined the system of pipes and tubes. </a:t>
            </a:r>
            <a:endParaRPr sz="1800"/>
          </a:p>
        </p:txBody>
      </p:sp>
      <p:sp>
        <p:nvSpPr>
          <p:cNvPr id="852" name="Google Shape;852;p74"/>
          <p:cNvSpPr txBox="1">
            <a:spLocks noGrp="1"/>
          </p:cNvSpPr>
          <p:nvPr>
            <p:ph type="body" idx="1"/>
          </p:nvPr>
        </p:nvSpPr>
        <p:spPr>
          <a:xfrm>
            <a:off x="4695900" y="1747200"/>
            <a:ext cx="4124100" cy="1964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Before long</a:t>
            </a:r>
            <a:r>
              <a:rPr lang="en-GB" sz="1800"/>
              <a:t>, you will be more than just an amateur player.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In the dark sky</a:t>
            </a:r>
            <a:r>
              <a:rPr lang="en-GB" sz="1800"/>
              <a:t>, lightning flashed like a warning.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 sz="1800">
                <a:solidFill>
                  <a:schemeClr val="accent4"/>
                </a:solidFill>
              </a:rPr>
              <a:t>Full of mischief</a:t>
            </a:r>
            <a:r>
              <a:rPr lang="en-GB" sz="1800"/>
              <a:t>, she tiptoed down the creaking stairs. </a:t>
            </a:r>
            <a:endParaRPr sz="1800"/>
          </a:p>
        </p:txBody>
      </p:sp>
      <p:sp>
        <p:nvSpPr>
          <p:cNvPr id="853" name="Google Shape;853;p74"/>
          <p:cNvSpPr txBox="1">
            <a:spLocks noGrp="1"/>
          </p:cNvSpPr>
          <p:nvPr>
            <p:ph type="body" idx="1"/>
          </p:nvPr>
        </p:nvSpPr>
        <p:spPr>
          <a:xfrm>
            <a:off x="324000" y="3922650"/>
            <a:ext cx="8496000" cy="794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Each time, the </a:t>
            </a:r>
            <a:r>
              <a:rPr lang="en-GB" sz="2000" b="1"/>
              <a:t>fronted adverbial</a:t>
            </a:r>
            <a:r>
              <a:rPr lang="en-GB" sz="2000"/>
              <a:t> is followed by a </a:t>
            </a:r>
            <a:r>
              <a:rPr lang="en-GB" sz="2000" b="1"/>
              <a:t>comma</a:t>
            </a:r>
            <a:r>
              <a:rPr lang="en-GB" sz="2000"/>
              <a:t>. 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It could be removed and the sentence would still make sense. </a:t>
            </a:r>
            <a:endParaRPr sz="2000"/>
          </a:p>
        </p:txBody>
      </p:sp>
      <p:sp>
        <p:nvSpPr>
          <p:cNvPr id="854" name="Google Shape;854;p7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Google Shape;859;p75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/>
              <a:t>Fronted adverbial phrases</a:t>
            </a:r>
            <a:r>
              <a:rPr lang="en-GB" sz="2000"/>
              <a:t> do not contain a verb and the word ‘</a:t>
            </a:r>
            <a:r>
              <a:rPr lang="en-GB" sz="2000">
                <a:solidFill>
                  <a:schemeClr val="accent4"/>
                </a:solidFill>
              </a:rPr>
              <a:t>when</a:t>
            </a:r>
            <a:r>
              <a:rPr lang="en-GB" sz="2000"/>
              <a:t>’ is a verb. </a:t>
            </a:r>
            <a:endParaRPr sz="2000"/>
          </a:p>
        </p:txBody>
      </p:sp>
      <p:sp>
        <p:nvSpPr>
          <p:cNvPr id="860" name="Google Shape;860;p75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8496000" cy="67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The sentence ‘</a:t>
            </a:r>
            <a:r>
              <a:rPr lang="en-GB" sz="1900">
                <a:solidFill>
                  <a:schemeClr val="accent4"/>
                </a:solidFill>
              </a:rPr>
              <a:t>When the competition was over, the results were announced.</a:t>
            </a:r>
            <a:r>
              <a:rPr lang="en-GB" sz="1900"/>
              <a:t>’ begins with a </a:t>
            </a:r>
            <a:r>
              <a:rPr lang="en-GB" sz="1900" b="1"/>
              <a:t>fronted adverbial phrase</a:t>
            </a:r>
            <a:r>
              <a:rPr lang="en-GB" sz="1900"/>
              <a:t>. </a:t>
            </a:r>
            <a:endParaRPr sz="1900"/>
          </a:p>
        </p:txBody>
      </p:sp>
      <p:sp>
        <p:nvSpPr>
          <p:cNvPr id="861" name="Google Shape;861;p75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 b="1"/>
              <a:t>Fronted adverbial phrases</a:t>
            </a:r>
            <a:r>
              <a:rPr lang="en-GB" sz="2000"/>
              <a:t> do not contain a verb and the word ‘</a:t>
            </a:r>
            <a:r>
              <a:rPr lang="en-GB" sz="2000">
                <a:solidFill>
                  <a:schemeClr val="accent4"/>
                </a:solidFill>
              </a:rPr>
              <a:t>was</a:t>
            </a:r>
            <a:r>
              <a:rPr lang="en-GB" sz="2000"/>
              <a:t>’ is a verb. 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pic>
        <p:nvPicPr>
          <p:cNvPr id="862" name="Google Shape;862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21733" y="17529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Google Shape;863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82508" y="3981100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864" name="Google Shape;864;p7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7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18600" cy="37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An </a:t>
            </a:r>
            <a:r>
              <a:rPr lang="en-GB" sz="1800" b="1"/>
              <a:t>adverbial clause</a:t>
            </a:r>
            <a:r>
              <a:rPr lang="en-GB" sz="1800"/>
              <a:t> can also be used as a </a:t>
            </a:r>
            <a:r>
              <a:rPr lang="en-GB" sz="1800" b="1"/>
              <a:t>fronted adverbial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870" name="Google Shape;870;p76"/>
          <p:cNvSpPr txBox="1">
            <a:spLocks noGrp="1"/>
          </p:cNvSpPr>
          <p:nvPr>
            <p:ph type="body" idx="1"/>
          </p:nvPr>
        </p:nvSpPr>
        <p:spPr>
          <a:xfrm>
            <a:off x="324000" y="1273650"/>
            <a:ext cx="5196000" cy="169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An </a:t>
            </a:r>
            <a:r>
              <a:rPr lang="en-GB" sz="1800" b="1"/>
              <a:t>adverbial clause</a:t>
            </a:r>
            <a:r>
              <a:rPr lang="en-GB" sz="1800"/>
              <a:t> is a group of words that…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contains a verb.</a:t>
            </a:r>
            <a:endParaRPr sz="1800"/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is a type of subordinate </a:t>
            </a:r>
            <a:r>
              <a:rPr lang="en-GB" sz="1800" b="1"/>
              <a:t>clause </a:t>
            </a:r>
            <a:r>
              <a:rPr lang="en-GB" sz="1800"/>
              <a:t>so doesn’t make sense on its own.</a:t>
            </a:r>
            <a:endParaRPr sz="1800"/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begins with a subordinating conjunction.</a:t>
            </a:r>
            <a:endParaRPr sz="1800"/>
          </a:p>
        </p:txBody>
      </p:sp>
      <p:sp>
        <p:nvSpPr>
          <p:cNvPr id="871" name="Google Shape;871;p76"/>
          <p:cNvSpPr txBox="1">
            <a:spLocks noGrp="1"/>
          </p:cNvSpPr>
          <p:nvPr>
            <p:ph type="body" idx="1"/>
          </p:nvPr>
        </p:nvSpPr>
        <p:spPr>
          <a:xfrm>
            <a:off x="5774400" y="1604521"/>
            <a:ext cx="3045600" cy="12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while we watched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before we were ready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 sz="1800"/>
              <a:t>after it had finished</a:t>
            </a:r>
            <a:endParaRPr sz="1800"/>
          </a:p>
        </p:txBody>
      </p:sp>
      <p:sp>
        <p:nvSpPr>
          <p:cNvPr id="872" name="Google Shape;872;p76"/>
          <p:cNvSpPr txBox="1">
            <a:spLocks noGrp="1"/>
          </p:cNvSpPr>
          <p:nvPr>
            <p:ph type="body" idx="1"/>
          </p:nvPr>
        </p:nvSpPr>
        <p:spPr>
          <a:xfrm>
            <a:off x="324000" y="324000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When an </a:t>
            </a:r>
            <a:r>
              <a:rPr lang="en-GB" sz="1800" b="1"/>
              <a:t>adverbial clause</a:t>
            </a:r>
            <a:r>
              <a:rPr lang="en-GB" sz="1800"/>
              <a:t> starts a sentence, it is a type of </a:t>
            </a:r>
            <a:r>
              <a:rPr lang="en-GB" sz="1800" b="1"/>
              <a:t>fronted adverbial</a:t>
            </a:r>
            <a:r>
              <a:rPr lang="en-GB" sz="1800"/>
              <a:t> - a </a:t>
            </a:r>
            <a:r>
              <a:rPr lang="en-GB" sz="1800" b="1"/>
              <a:t>fronted adverbial clause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873" name="Google Shape;873;p76"/>
          <p:cNvSpPr/>
          <p:nvPr/>
        </p:nvSpPr>
        <p:spPr>
          <a:xfrm>
            <a:off x="1963874" y="1715200"/>
            <a:ext cx="6078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4" name="Google Shape;874;p76"/>
          <p:cNvSpPr/>
          <p:nvPr/>
        </p:nvSpPr>
        <p:spPr>
          <a:xfrm>
            <a:off x="2299944" y="2656943"/>
            <a:ext cx="29784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5" name="Google Shape;875;p76"/>
          <p:cNvSpPr/>
          <p:nvPr/>
        </p:nvSpPr>
        <p:spPr>
          <a:xfrm>
            <a:off x="7373400" y="2046450"/>
            <a:ext cx="6078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6" name="Google Shape;876;p76"/>
          <p:cNvSpPr/>
          <p:nvPr/>
        </p:nvSpPr>
        <p:spPr>
          <a:xfrm>
            <a:off x="7214722" y="1606500"/>
            <a:ext cx="10185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7" name="Google Shape;877;p76"/>
          <p:cNvSpPr/>
          <p:nvPr/>
        </p:nvSpPr>
        <p:spPr>
          <a:xfrm>
            <a:off x="7027500" y="2486400"/>
            <a:ext cx="14475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8" name="Google Shape;878;p76"/>
          <p:cNvSpPr/>
          <p:nvPr/>
        </p:nvSpPr>
        <p:spPr>
          <a:xfrm>
            <a:off x="6183600" y="2046450"/>
            <a:ext cx="7953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9" name="Google Shape;879;p76"/>
          <p:cNvSpPr/>
          <p:nvPr/>
        </p:nvSpPr>
        <p:spPr>
          <a:xfrm>
            <a:off x="6183600" y="1606500"/>
            <a:ext cx="6417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0" name="Google Shape;880;p76"/>
          <p:cNvSpPr/>
          <p:nvPr/>
        </p:nvSpPr>
        <p:spPr>
          <a:xfrm>
            <a:off x="6200550" y="2486400"/>
            <a:ext cx="6078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1" name="Google Shape;881;p76"/>
          <p:cNvSpPr txBox="1">
            <a:spLocks noGrp="1"/>
          </p:cNvSpPr>
          <p:nvPr>
            <p:ph type="body" idx="1"/>
          </p:nvPr>
        </p:nvSpPr>
        <p:spPr>
          <a:xfrm>
            <a:off x="324000" y="4032000"/>
            <a:ext cx="8496000" cy="7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While we watched, the soldier approached rapidly. </a:t>
            </a:r>
            <a:endParaRPr sz="1800"/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 sz="1800"/>
              <a:t>Before we were ready, the competition had begun. </a:t>
            </a:r>
            <a:endParaRPr sz="1800"/>
          </a:p>
        </p:txBody>
      </p:sp>
      <p:sp>
        <p:nvSpPr>
          <p:cNvPr id="882" name="Google Shape;882;p76"/>
          <p:cNvSpPr/>
          <p:nvPr/>
        </p:nvSpPr>
        <p:spPr>
          <a:xfrm>
            <a:off x="752700" y="4042307"/>
            <a:ext cx="21345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3" name="Google Shape;883;p76"/>
          <p:cNvSpPr/>
          <p:nvPr/>
        </p:nvSpPr>
        <p:spPr>
          <a:xfrm>
            <a:off x="752700" y="4491278"/>
            <a:ext cx="25461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4" name="Google Shape;884;p7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7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69708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must identify the </a:t>
            </a:r>
            <a:r>
              <a:rPr lang="en-GB" sz="1800" b="1"/>
              <a:t>fronted adverbial </a:t>
            </a:r>
            <a:r>
              <a:rPr lang="en-GB" sz="1800"/>
              <a:t>in a sentence in order to place the </a:t>
            </a:r>
            <a:r>
              <a:rPr lang="en-GB" sz="1800" b="1"/>
              <a:t>comma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890" name="Google Shape;890;p77"/>
          <p:cNvSpPr txBox="1">
            <a:spLocks noGrp="1"/>
          </p:cNvSpPr>
          <p:nvPr>
            <p:ph type="body" idx="1"/>
          </p:nvPr>
        </p:nvSpPr>
        <p:spPr>
          <a:xfrm>
            <a:off x="639543" y="1716500"/>
            <a:ext cx="7885200" cy="37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Because we have produced pollution we’ve damaged the environment. </a:t>
            </a:r>
            <a:endParaRPr sz="1800"/>
          </a:p>
        </p:txBody>
      </p:sp>
      <p:sp>
        <p:nvSpPr>
          <p:cNvPr id="891" name="Google Shape;891;p77"/>
          <p:cNvSpPr txBox="1">
            <a:spLocks noGrp="1"/>
          </p:cNvSpPr>
          <p:nvPr>
            <p:ph type="body" idx="1"/>
          </p:nvPr>
        </p:nvSpPr>
        <p:spPr>
          <a:xfrm>
            <a:off x="5296307" y="2393250"/>
            <a:ext cx="26520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makes complete sense</a:t>
            </a:r>
            <a:endParaRPr sz="1800"/>
          </a:p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main clause</a:t>
            </a:r>
            <a:endParaRPr sz="1800" b="1"/>
          </a:p>
        </p:txBody>
      </p:sp>
      <p:sp>
        <p:nvSpPr>
          <p:cNvPr id="892" name="Google Shape;892;p77"/>
          <p:cNvSpPr/>
          <p:nvPr/>
        </p:nvSpPr>
        <p:spPr>
          <a:xfrm rot="-5400000">
            <a:off x="6474557" y="326700"/>
            <a:ext cx="295500" cy="3735600"/>
          </a:xfrm>
          <a:prstGeom prst="leftBrace">
            <a:avLst>
              <a:gd name="adj1" fmla="val 50000"/>
              <a:gd name="adj2" fmla="val 50576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3" name="Google Shape;893;p77"/>
          <p:cNvSpPr/>
          <p:nvPr/>
        </p:nvSpPr>
        <p:spPr>
          <a:xfrm rot="-5400000">
            <a:off x="2525157" y="140850"/>
            <a:ext cx="295500" cy="4107300"/>
          </a:xfrm>
          <a:prstGeom prst="leftBrace">
            <a:avLst>
              <a:gd name="adj1" fmla="val 50000"/>
              <a:gd name="adj2" fmla="val 50576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4" name="Google Shape;894;p77"/>
          <p:cNvSpPr txBox="1">
            <a:spLocks noGrp="1"/>
          </p:cNvSpPr>
          <p:nvPr>
            <p:ph type="body" idx="1"/>
          </p:nvPr>
        </p:nvSpPr>
        <p:spPr>
          <a:xfrm>
            <a:off x="1842232" y="2455075"/>
            <a:ext cx="2033700" cy="56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fronted adverbial clause</a:t>
            </a:r>
            <a:endParaRPr sz="1800" b="1"/>
          </a:p>
        </p:txBody>
      </p:sp>
      <p:sp>
        <p:nvSpPr>
          <p:cNvPr id="895" name="Google Shape;895;p77"/>
          <p:cNvSpPr txBox="1"/>
          <p:nvPr/>
        </p:nvSpPr>
        <p:spPr>
          <a:xfrm>
            <a:off x="4718081" y="1620012"/>
            <a:ext cx="178500" cy="4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,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6" name="Google Shape;896;p77"/>
          <p:cNvSpPr/>
          <p:nvPr/>
        </p:nvSpPr>
        <p:spPr>
          <a:xfrm>
            <a:off x="1994202" y="1722300"/>
            <a:ext cx="17229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7" name="Google Shape;897;p77"/>
          <p:cNvSpPr/>
          <p:nvPr/>
        </p:nvSpPr>
        <p:spPr>
          <a:xfrm>
            <a:off x="619250" y="1722300"/>
            <a:ext cx="997800" cy="2850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98" name="Google Shape;898;p77"/>
          <p:cNvSpPr txBox="1">
            <a:spLocks noGrp="1"/>
          </p:cNvSpPr>
          <p:nvPr>
            <p:ph type="body" idx="1"/>
          </p:nvPr>
        </p:nvSpPr>
        <p:spPr>
          <a:xfrm>
            <a:off x="1212700" y="3483650"/>
            <a:ext cx="6738900" cy="376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Later in the race the slower runners became a hindrance. </a:t>
            </a:r>
            <a:endParaRPr sz="1800"/>
          </a:p>
        </p:txBody>
      </p:sp>
      <p:sp>
        <p:nvSpPr>
          <p:cNvPr id="899" name="Google Shape;899;p77"/>
          <p:cNvSpPr txBox="1">
            <a:spLocks noGrp="1"/>
          </p:cNvSpPr>
          <p:nvPr>
            <p:ph type="body" idx="1"/>
          </p:nvPr>
        </p:nvSpPr>
        <p:spPr>
          <a:xfrm>
            <a:off x="4376657" y="4178425"/>
            <a:ext cx="26520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makes complete sense</a:t>
            </a:r>
            <a:endParaRPr sz="1800"/>
          </a:p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main clause</a:t>
            </a:r>
            <a:endParaRPr sz="1800" b="1"/>
          </a:p>
        </p:txBody>
      </p:sp>
      <p:sp>
        <p:nvSpPr>
          <p:cNvPr id="900" name="Google Shape;900;p77"/>
          <p:cNvSpPr/>
          <p:nvPr/>
        </p:nvSpPr>
        <p:spPr>
          <a:xfrm rot="-5400000">
            <a:off x="5169875" y="1710600"/>
            <a:ext cx="295500" cy="4502100"/>
          </a:xfrm>
          <a:prstGeom prst="leftBrace">
            <a:avLst>
              <a:gd name="adj1" fmla="val 50000"/>
              <a:gd name="adj2" fmla="val 50576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01" name="Google Shape;901;p77"/>
          <p:cNvSpPr/>
          <p:nvPr/>
        </p:nvSpPr>
        <p:spPr>
          <a:xfrm rot="-5400000">
            <a:off x="1967751" y="3038550"/>
            <a:ext cx="295500" cy="1846200"/>
          </a:xfrm>
          <a:prstGeom prst="leftBrace">
            <a:avLst>
              <a:gd name="adj1" fmla="val 50000"/>
              <a:gd name="adj2" fmla="val 50576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02" name="Google Shape;902;p77"/>
          <p:cNvSpPr txBox="1">
            <a:spLocks noGrp="1"/>
          </p:cNvSpPr>
          <p:nvPr>
            <p:ph type="body" idx="1"/>
          </p:nvPr>
        </p:nvSpPr>
        <p:spPr>
          <a:xfrm>
            <a:off x="1306257" y="4178425"/>
            <a:ext cx="2033700" cy="56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fronted adverbial phrase</a:t>
            </a:r>
            <a:endParaRPr sz="1800" b="1"/>
          </a:p>
        </p:txBody>
      </p:sp>
      <p:sp>
        <p:nvSpPr>
          <p:cNvPr id="903" name="Google Shape;903;p77"/>
          <p:cNvSpPr txBox="1"/>
          <p:nvPr/>
        </p:nvSpPr>
        <p:spPr>
          <a:xfrm>
            <a:off x="3027273" y="3375375"/>
            <a:ext cx="178500" cy="4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,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04" name="Google Shape;904;p7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p78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Soon I began to appreciate how hard Mum worked. </a:t>
            </a:r>
            <a:endParaRPr sz="2000"/>
          </a:p>
        </p:txBody>
      </p:sp>
      <p:sp>
        <p:nvSpPr>
          <p:cNvPr id="910" name="Google Shape;910;p78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Within weeks Parliament had made its decision.</a:t>
            </a:r>
            <a:endParaRPr sz="2000"/>
          </a:p>
        </p:txBody>
      </p:sp>
      <p:sp>
        <p:nvSpPr>
          <p:cNvPr id="911" name="Google Shape;911;p78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As the sun rose we trudged to the back of the queue. </a:t>
            </a:r>
            <a:endParaRPr sz="2000"/>
          </a:p>
        </p:txBody>
      </p:sp>
      <p:sp>
        <p:nvSpPr>
          <p:cNvPr id="912" name="Google Shape;912;p78"/>
          <p:cNvSpPr txBox="1">
            <a:spLocks noGrp="1"/>
          </p:cNvSpPr>
          <p:nvPr>
            <p:ph type="subTitle" idx="5"/>
          </p:nvPr>
        </p:nvSpPr>
        <p:spPr>
          <a:xfrm>
            <a:off x="1034425" y="4030912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After we had searched for hours we found some accommodation. </a:t>
            </a:r>
            <a:endParaRPr sz="2000"/>
          </a:p>
        </p:txBody>
      </p:sp>
      <p:sp>
        <p:nvSpPr>
          <p:cNvPr id="913" name="Google Shape;913;p78"/>
          <p:cNvSpPr txBox="1">
            <a:spLocks noGrp="1"/>
          </p:cNvSpPr>
          <p:nvPr>
            <p:ph type="title"/>
          </p:nvPr>
        </p:nvSpPr>
        <p:spPr>
          <a:xfrm>
            <a:off x="324000" y="810003"/>
            <a:ext cx="81792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Where should the </a:t>
            </a:r>
            <a:r>
              <a:rPr lang="en-GB" sz="2000" b="1"/>
              <a:t>commas</a:t>
            </a:r>
            <a:r>
              <a:rPr lang="en-GB" sz="2000"/>
              <a:t> be placed to show the </a:t>
            </a:r>
            <a:r>
              <a:rPr lang="en-GB" sz="2000" b="1"/>
              <a:t>fronted adverbials</a:t>
            </a:r>
            <a:r>
              <a:rPr lang="en-GB" sz="2000"/>
              <a:t>?</a:t>
            </a:r>
            <a:endParaRPr sz="2000"/>
          </a:p>
        </p:txBody>
      </p:sp>
      <p:cxnSp>
        <p:nvCxnSpPr>
          <p:cNvPr id="914" name="Google Shape;914;p78"/>
          <p:cNvCxnSpPr/>
          <p:nvPr/>
        </p:nvCxnSpPr>
        <p:spPr>
          <a:xfrm flipH="1">
            <a:off x="1684805" y="1496100"/>
            <a:ext cx="0" cy="309600"/>
          </a:xfrm>
          <a:prstGeom prst="straightConnector1">
            <a:avLst/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915" name="Google Shape;915;p78"/>
          <p:cNvCxnSpPr/>
          <p:nvPr/>
        </p:nvCxnSpPr>
        <p:spPr>
          <a:xfrm flipH="1">
            <a:off x="2681130" y="2262150"/>
            <a:ext cx="0" cy="309600"/>
          </a:xfrm>
          <a:prstGeom prst="straightConnector1">
            <a:avLst/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916" name="Google Shape;916;p78"/>
          <p:cNvCxnSpPr/>
          <p:nvPr/>
        </p:nvCxnSpPr>
        <p:spPr>
          <a:xfrm flipH="1">
            <a:off x="2936705" y="3081850"/>
            <a:ext cx="0" cy="309600"/>
          </a:xfrm>
          <a:prstGeom prst="straightConnector1">
            <a:avLst/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917" name="Google Shape;917;p78"/>
          <p:cNvCxnSpPr/>
          <p:nvPr/>
        </p:nvCxnSpPr>
        <p:spPr>
          <a:xfrm flipH="1">
            <a:off x="5038105" y="3846144"/>
            <a:ext cx="0" cy="309600"/>
          </a:xfrm>
          <a:prstGeom prst="straightConnector1">
            <a:avLst/>
          </a:prstGeom>
          <a:noFill/>
          <a:ln w="28575" cap="flat" cmpd="sng">
            <a:solidFill>
              <a:srgbClr val="845AD9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918" name="Google Shape;918;p78"/>
          <p:cNvSpPr txBox="1"/>
          <p:nvPr/>
        </p:nvSpPr>
        <p:spPr>
          <a:xfrm>
            <a:off x="1641912" y="1603343"/>
            <a:ext cx="178500" cy="4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,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9" name="Google Shape;919;p78"/>
          <p:cNvSpPr txBox="1"/>
          <p:nvPr/>
        </p:nvSpPr>
        <p:spPr>
          <a:xfrm>
            <a:off x="2647530" y="2396361"/>
            <a:ext cx="178500" cy="4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,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0" name="Google Shape;920;p78"/>
          <p:cNvSpPr txBox="1"/>
          <p:nvPr/>
        </p:nvSpPr>
        <p:spPr>
          <a:xfrm>
            <a:off x="2893912" y="3232804"/>
            <a:ext cx="178500" cy="4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,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1" name="Google Shape;921;p78"/>
          <p:cNvSpPr txBox="1"/>
          <p:nvPr/>
        </p:nvSpPr>
        <p:spPr>
          <a:xfrm>
            <a:off x="4995207" y="3956954"/>
            <a:ext cx="178500" cy="4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,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2" name="Google Shape;922;p7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" name="Google Shape;927;p7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173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/>
              <a:t>Some words can start both </a:t>
            </a:r>
            <a:r>
              <a:rPr lang="en-GB" sz="2000" b="1"/>
              <a:t>fronted adverbial phrases</a:t>
            </a:r>
            <a:r>
              <a:rPr lang="en-GB" sz="2000"/>
              <a:t> and </a:t>
            </a:r>
            <a:r>
              <a:rPr lang="en-GB" sz="2000" b="1"/>
              <a:t>fronted adverbial clauses</a:t>
            </a:r>
            <a:r>
              <a:rPr lang="en-GB" sz="2000"/>
              <a:t>. </a:t>
            </a:r>
            <a:endParaRPr sz="2000"/>
          </a:p>
        </p:txBody>
      </p:sp>
      <p:sp>
        <p:nvSpPr>
          <p:cNvPr id="928" name="Google Shape;928;p79"/>
          <p:cNvSpPr txBox="1">
            <a:spLocks noGrp="1"/>
          </p:cNvSpPr>
          <p:nvPr>
            <p:ph type="body" idx="1"/>
          </p:nvPr>
        </p:nvSpPr>
        <p:spPr>
          <a:xfrm>
            <a:off x="2558100" y="1663825"/>
            <a:ext cx="62619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Before sunrise</a:t>
            </a:r>
            <a:r>
              <a:rPr lang="en-GB" sz="2000"/>
              <a:t>, we joined the long queue to get in.  </a:t>
            </a:r>
            <a:endParaRPr sz="2000"/>
          </a:p>
        </p:txBody>
      </p:sp>
      <p:sp>
        <p:nvSpPr>
          <p:cNvPr id="929" name="Google Shape;929;p79"/>
          <p:cNvSpPr txBox="1">
            <a:spLocks noGrp="1"/>
          </p:cNvSpPr>
          <p:nvPr>
            <p:ph type="body" idx="1"/>
          </p:nvPr>
        </p:nvSpPr>
        <p:spPr>
          <a:xfrm>
            <a:off x="2558100" y="3242275"/>
            <a:ext cx="59235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Before the sun had risen</a:t>
            </a:r>
            <a:r>
              <a:rPr lang="en-GB" sz="2000"/>
              <a:t>, we were in the queue. </a:t>
            </a:r>
            <a:endParaRPr sz="2000"/>
          </a:p>
        </p:txBody>
      </p:sp>
      <p:sp>
        <p:nvSpPr>
          <p:cNvPr id="930" name="Google Shape;930;p79"/>
          <p:cNvSpPr txBox="1">
            <a:spLocks noGrp="1"/>
          </p:cNvSpPr>
          <p:nvPr>
            <p:ph type="body" idx="1"/>
          </p:nvPr>
        </p:nvSpPr>
        <p:spPr>
          <a:xfrm>
            <a:off x="2558100" y="2369711"/>
            <a:ext cx="62619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As a treat</a:t>
            </a:r>
            <a:r>
              <a:rPr lang="en-GB" sz="2000"/>
              <a:t>, Mrs Begum let us have extra story time.</a:t>
            </a:r>
            <a:endParaRPr sz="2000"/>
          </a:p>
        </p:txBody>
      </p:sp>
      <p:sp>
        <p:nvSpPr>
          <p:cNvPr id="931" name="Google Shape;931;p79"/>
          <p:cNvSpPr/>
          <p:nvPr/>
        </p:nvSpPr>
        <p:spPr>
          <a:xfrm>
            <a:off x="4380586" y="3240000"/>
            <a:ext cx="1253400" cy="328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2" name="Google Shape;932;p79"/>
          <p:cNvSpPr txBox="1">
            <a:spLocks noGrp="1"/>
          </p:cNvSpPr>
          <p:nvPr>
            <p:ph type="body" idx="1"/>
          </p:nvPr>
        </p:nvSpPr>
        <p:spPr>
          <a:xfrm>
            <a:off x="2558100" y="3948150"/>
            <a:ext cx="59235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As we listened carefully</a:t>
            </a:r>
            <a:r>
              <a:rPr lang="en-GB" sz="2000"/>
              <a:t>, Mrs Begum began her explanation.</a:t>
            </a:r>
            <a:endParaRPr sz="2000"/>
          </a:p>
        </p:txBody>
      </p:sp>
      <p:sp>
        <p:nvSpPr>
          <p:cNvPr id="933" name="Google Shape;933;p79"/>
          <p:cNvSpPr/>
          <p:nvPr/>
        </p:nvSpPr>
        <p:spPr>
          <a:xfrm>
            <a:off x="3317676" y="3934947"/>
            <a:ext cx="1038000" cy="328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4" name="Google Shape;934;p79"/>
          <p:cNvSpPr/>
          <p:nvPr/>
        </p:nvSpPr>
        <p:spPr>
          <a:xfrm>
            <a:off x="2316600" y="1620000"/>
            <a:ext cx="241500" cy="11268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5" name="Google Shape;935;p79"/>
          <p:cNvSpPr/>
          <p:nvPr/>
        </p:nvSpPr>
        <p:spPr>
          <a:xfrm>
            <a:off x="2316600" y="3242250"/>
            <a:ext cx="241500" cy="13788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6" name="Google Shape;936;p79"/>
          <p:cNvSpPr txBox="1">
            <a:spLocks noGrp="1"/>
          </p:cNvSpPr>
          <p:nvPr>
            <p:ph type="body" idx="1"/>
          </p:nvPr>
        </p:nvSpPr>
        <p:spPr>
          <a:xfrm>
            <a:off x="324000" y="1641925"/>
            <a:ext cx="1822500" cy="112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no verb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phrases</a:t>
            </a:r>
            <a:endParaRPr sz="1800" b="1"/>
          </a:p>
        </p:txBody>
      </p:sp>
      <p:sp>
        <p:nvSpPr>
          <p:cNvPr id="937" name="Google Shape;937;p79"/>
          <p:cNvSpPr txBox="1">
            <a:spLocks noGrp="1"/>
          </p:cNvSpPr>
          <p:nvPr>
            <p:ph type="body" idx="1"/>
          </p:nvPr>
        </p:nvSpPr>
        <p:spPr>
          <a:xfrm>
            <a:off x="324000" y="3368250"/>
            <a:ext cx="1822500" cy="1126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verb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clauses</a:t>
            </a:r>
            <a:endParaRPr sz="1800" b="1"/>
          </a:p>
        </p:txBody>
      </p:sp>
      <p:sp>
        <p:nvSpPr>
          <p:cNvPr id="938" name="Google Shape;938;p7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3" name="Google Shape;943;p80"/>
          <p:cNvSpPr txBox="1">
            <a:spLocks noGrp="1"/>
          </p:cNvSpPr>
          <p:nvPr>
            <p:ph type="subTitle" idx="1"/>
          </p:nvPr>
        </p:nvSpPr>
        <p:spPr>
          <a:xfrm>
            <a:off x="980575" y="3196125"/>
            <a:ext cx="72285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 b="1"/>
              <a:t>Fronted adverbial clauses </a:t>
            </a:r>
            <a:r>
              <a:rPr lang="en-GB" sz="2000"/>
              <a:t>start with a subordinating conjunction. </a:t>
            </a:r>
            <a:endParaRPr sz="2000"/>
          </a:p>
        </p:txBody>
      </p:sp>
      <p:sp>
        <p:nvSpPr>
          <p:cNvPr id="944" name="Google Shape;944;p80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8496000" cy="672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/>
              <a:t>The sentence ‘</a:t>
            </a:r>
            <a:r>
              <a:rPr lang="en-GB" sz="1900">
                <a:solidFill>
                  <a:schemeClr val="accent4"/>
                </a:solidFill>
              </a:rPr>
              <a:t>After a long wait, the results were announced.</a:t>
            </a:r>
            <a:r>
              <a:rPr lang="en-GB" sz="1900"/>
              <a:t>’ begins with a </a:t>
            </a:r>
            <a:r>
              <a:rPr lang="en-GB" sz="1900" b="1"/>
              <a:t>fronted adverbial clause</a:t>
            </a:r>
            <a:r>
              <a:rPr lang="en-GB" sz="1900"/>
              <a:t>. </a:t>
            </a:r>
            <a:endParaRPr sz="1900"/>
          </a:p>
        </p:txBody>
      </p:sp>
      <p:sp>
        <p:nvSpPr>
          <p:cNvPr id="945" name="Google Shape;945;p80"/>
          <p:cNvSpPr txBox="1">
            <a:spLocks noGrp="1"/>
          </p:cNvSpPr>
          <p:nvPr>
            <p:ph type="subTitle" idx="3"/>
          </p:nvPr>
        </p:nvSpPr>
        <p:spPr>
          <a:xfrm>
            <a:off x="980575" y="4040350"/>
            <a:ext cx="72285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‘</a:t>
            </a:r>
            <a:r>
              <a:rPr lang="en-GB" sz="2000">
                <a:solidFill>
                  <a:schemeClr val="accent4"/>
                </a:solidFill>
              </a:rPr>
              <a:t>After a long wait,</a:t>
            </a:r>
            <a:r>
              <a:rPr lang="en-GB" sz="2000"/>
              <a:t>’ is a </a:t>
            </a:r>
            <a:r>
              <a:rPr lang="en-GB" sz="2000" b="1"/>
              <a:t>phrase </a:t>
            </a:r>
            <a:r>
              <a:rPr lang="en-GB" sz="2000"/>
              <a:t>because it does not contain a verb.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pic>
        <p:nvPicPr>
          <p:cNvPr id="946" name="Google Shape;946;p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21733" y="17529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7" name="Google Shape;947;p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09083" y="4040350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948" name="Google Shape;948;p8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3" name="Google Shape;953;p8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After we had eaten,</a:t>
            </a:r>
            <a:r>
              <a:rPr lang="en-GB" sz="2000"/>
              <a:t> we boarded the yacht. </a:t>
            </a:r>
            <a:endParaRPr sz="2000"/>
          </a:p>
        </p:txBody>
      </p:sp>
      <p:sp>
        <p:nvSpPr>
          <p:cNvPr id="954" name="Google Shape;954;p8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After dinner,</a:t>
            </a:r>
            <a:r>
              <a:rPr lang="en-GB" sz="2000"/>
              <a:t> we boarded the yacht. </a:t>
            </a:r>
            <a:endParaRPr sz="2000"/>
          </a:p>
        </p:txBody>
      </p:sp>
      <p:sp>
        <p:nvSpPr>
          <p:cNvPr id="955" name="Google Shape;955;p8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Before sunset,</a:t>
            </a:r>
            <a:r>
              <a:rPr lang="en-GB" sz="2000"/>
              <a:t> I will know his identity. </a:t>
            </a:r>
            <a:endParaRPr sz="2000"/>
          </a:p>
        </p:txBody>
      </p:sp>
      <p:sp>
        <p:nvSpPr>
          <p:cNvPr id="956" name="Google Shape;956;p81"/>
          <p:cNvSpPr txBox="1">
            <a:spLocks noGrp="1"/>
          </p:cNvSpPr>
          <p:nvPr>
            <p:ph type="subTitle" idx="5"/>
          </p:nvPr>
        </p:nvSpPr>
        <p:spPr>
          <a:xfrm>
            <a:off x="1034425" y="4113825"/>
            <a:ext cx="6111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4"/>
                </a:solidFill>
              </a:rPr>
              <a:t>Before he strikes again,</a:t>
            </a:r>
            <a:r>
              <a:rPr lang="en-GB" sz="2000"/>
              <a:t> I will find out his identity. </a:t>
            </a:r>
            <a:endParaRPr sz="2000"/>
          </a:p>
        </p:txBody>
      </p:sp>
      <p:sp>
        <p:nvSpPr>
          <p:cNvPr id="957" name="Google Shape;957;p81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58700" cy="682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Do these sentences start with a </a:t>
            </a:r>
            <a:r>
              <a:rPr lang="en-GB" b="1"/>
              <a:t>fronted adverbial phrase</a:t>
            </a:r>
            <a:r>
              <a:rPr lang="en-GB"/>
              <a:t> or a </a:t>
            </a:r>
            <a:r>
              <a:rPr lang="en-GB" b="1"/>
              <a:t>fronted adverbial clause</a:t>
            </a:r>
            <a:r>
              <a:rPr lang="en-GB"/>
              <a:t>?</a:t>
            </a:r>
            <a:endParaRPr/>
          </a:p>
        </p:txBody>
      </p:sp>
      <p:sp>
        <p:nvSpPr>
          <p:cNvPr id="958" name="Google Shape;958;p81"/>
          <p:cNvSpPr txBox="1">
            <a:spLocks noGrp="1"/>
          </p:cNvSpPr>
          <p:nvPr>
            <p:ph type="body" idx="4294967295"/>
          </p:nvPr>
        </p:nvSpPr>
        <p:spPr>
          <a:xfrm>
            <a:off x="7459200" y="1659125"/>
            <a:ext cx="7848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clause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59" name="Google Shape;959;p81"/>
          <p:cNvSpPr txBox="1">
            <a:spLocks noGrp="1"/>
          </p:cNvSpPr>
          <p:nvPr>
            <p:ph type="body" idx="4294967295"/>
          </p:nvPr>
        </p:nvSpPr>
        <p:spPr>
          <a:xfrm>
            <a:off x="7459200" y="2471325"/>
            <a:ext cx="7848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phrase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60" name="Google Shape;960;p81"/>
          <p:cNvSpPr txBox="1">
            <a:spLocks noGrp="1"/>
          </p:cNvSpPr>
          <p:nvPr>
            <p:ph type="body" idx="4294967295"/>
          </p:nvPr>
        </p:nvSpPr>
        <p:spPr>
          <a:xfrm>
            <a:off x="7459200" y="3283525"/>
            <a:ext cx="7848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phrase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61" name="Google Shape;961;p81"/>
          <p:cNvSpPr txBox="1">
            <a:spLocks noGrp="1"/>
          </p:cNvSpPr>
          <p:nvPr>
            <p:ph type="body" idx="4294967295"/>
          </p:nvPr>
        </p:nvSpPr>
        <p:spPr>
          <a:xfrm>
            <a:off x="7424400" y="4065600"/>
            <a:ext cx="784800" cy="3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>
                <a:latin typeface="Kalam"/>
                <a:ea typeface="Kalam"/>
                <a:cs typeface="Kalam"/>
                <a:sym typeface="Kalam"/>
              </a:rPr>
              <a:t>clause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62" name="Google Shape;962;p8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Google Shape;967;p82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968" name="Google Shape;968;p82"/>
          <p:cNvSpPr txBox="1"/>
          <p:nvPr/>
        </p:nvSpPr>
        <p:spPr>
          <a:xfrm>
            <a:off x="324000" y="747450"/>
            <a:ext cx="8237700" cy="6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Decide if each sentence begins with a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adverbial clause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,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adverbial phrase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or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rbial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single word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and add a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comma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in the appropriate place.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969" name="Google Shape;969;p82"/>
          <p:cNvGraphicFramePr>
            <a:graphicFrameLocks noGrp="1"/>
          </p:cNvGraphicFramePr>
          <p:nvPr/>
        </p:nvGraphicFramePr>
        <p:xfrm>
          <a:off x="311288" y="17399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{B8FF9833-B2DC-4A7C-95EE-8CD8E970E410}</a:tableStyleId>
              </a:tblPr>
              <a:tblGrid>
                <a:gridCol w="6994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Before night had fallen we were in a foreign country.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All night long the rhythm of the music could be heard.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Soon you will see how all this is relevant to you.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After it ended we discussed the movie thoroughly.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After the twelfth of December you can hang your decorations.</a:t>
                      </a:r>
                      <a:endParaRPr sz="18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Embarrassed I looked up at the familiar faces. 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p83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975" name="Google Shape;975;p83"/>
          <p:cNvSpPr txBox="1"/>
          <p:nvPr/>
        </p:nvSpPr>
        <p:spPr>
          <a:xfrm>
            <a:off x="324000" y="747450"/>
            <a:ext cx="8237700" cy="6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Decide if each sentence begins with a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adverbial clause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,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adverbial phrase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or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rbial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single word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and add a </a:t>
            </a: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comma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in the appropriate place.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976" name="Google Shape;976;p83"/>
          <p:cNvGraphicFramePr>
            <a:graphicFrameLocks noGrp="1"/>
          </p:cNvGraphicFramePr>
          <p:nvPr/>
        </p:nvGraphicFramePr>
        <p:xfrm>
          <a:off x="311288" y="15875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{B8FF9833-B2DC-4A7C-95EE-8CD8E970E410}</a:tableStyleId>
              </a:tblPr>
              <a:tblGrid>
                <a:gridCol w="7084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Kalam"/>
                          <a:ea typeface="Kalam"/>
                          <a:cs typeface="Kalam"/>
                          <a:sym typeface="Kalam"/>
                        </a:rPr>
                        <a:t>Before night had fallen,</a:t>
                      </a: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 we were in a foreign country.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Kalam"/>
                          <a:ea typeface="Kalam"/>
                          <a:cs typeface="Kalam"/>
                          <a:sym typeface="Kalam"/>
                        </a:rPr>
                        <a:t>All night long,</a:t>
                      </a: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 the rhythm of the music could be heard.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Kalam"/>
                          <a:ea typeface="Kalam"/>
                          <a:cs typeface="Kalam"/>
                          <a:sym typeface="Kalam"/>
                        </a:rPr>
                        <a:t>Soon,</a:t>
                      </a: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 you will see how all this is relevant to you.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Kalam"/>
                          <a:ea typeface="Kalam"/>
                          <a:cs typeface="Kalam"/>
                          <a:sym typeface="Kalam"/>
                        </a:rPr>
                        <a:t>After it ended,</a:t>
                      </a: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 we discussed the movie thoroughly.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Kalam"/>
                          <a:ea typeface="Kalam"/>
                          <a:cs typeface="Kalam"/>
                          <a:sym typeface="Kalam"/>
                        </a:rPr>
                        <a:t>After the twelfth of December,</a:t>
                      </a: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 you can hang your decorations.</a:t>
                      </a:r>
                      <a:endParaRPr sz="2000">
                        <a:solidFill>
                          <a:srgbClr val="000000"/>
                        </a:solidFill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4"/>
                          </a:solidFill>
                          <a:latin typeface="Kalam"/>
                          <a:ea typeface="Kalam"/>
                          <a:cs typeface="Kalam"/>
                          <a:sym typeface="Kalam"/>
                        </a:rPr>
                        <a:t>Embarrassed,</a:t>
                      </a:r>
                      <a:r>
                        <a:rPr lang="en-GB" sz="2000">
                          <a:latin typeface="Kalam"/>
                          <a:ea typeface="Kalam"/>
                          <a:cs typeface="Kalam"/>
                          <a:sym typeface="Kalam"/>
                        </a:rPr>
                        <a:t> I looked up at the familiar faces. </a:t>
                      </a:r>
                      <a:endParaRPr sz="2000">
                        <a:latin typeface="Kalam"/>
                        <a:ea typeface="Kalam"/>
                        <a:cs typeface="Kalam"/>
                        <a:sym typeface="Kalam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180000" marB="0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77" name="Google Shape;977;p83"/>
          <p:cNvSpPr txBox="1"/>
          <p:nvPr/>
        </p:nvSpPr>
        <p:spPr>
          <a:xfrm>
            <a:off x="7588450" y="1795725"/>
            <a:ext cx="973200" cy="2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rgbClr val="845AD9"/>
                </a:solidFill>
                <a:latin typeface="Kalam"/>
                <a:ea typeface="Kalam"/>
                <a:cs typeface="Kalam"/>
                <a:sym typeface="Kalam"/>
              </a:rPr>
              <a:t>clause</a:t>
            </a:r>
            <a:endParaRPr sz="2000">
              <a:solidFill>
                <a:srgbClr val="845AD9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78" name="Google Shape;978;p83"/>
          <p:cNvSpPr txBox="1"/>
          <p:nvPr/>
        </p:nvSpPr>
        <p:spPr>
          <a:xfrm>
            <a:off x="7588450" y="2246303"/>
            <a:ext cx="973200" cy="2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rgbClr val="845AD9"/>
                </a:solidFill>
                <a:latin typeface="Kalam"/>
                <a:ea typeface="Kalam"/>
                <a:cs typeface="Kalam"/>
                <a:sym typeface="Kalam"/>
              </a:rPr>
              <a:t>phrase</a:t>
            </a:r>
            <a:endParaRPr sz="2000">
              <a:solidFill>
                <a:srgbClr val="845AD9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79" name="Google Shape;979;p83"/>
          <p:cNvSpPr txBox="1"/>
          <p:nvPr/>
        </p:nvSpPr>
        <p:spPr>
          <a:xfrm>
            <a:off x="7708596" y="2768324"/>
            <a:ext cx="732900" cy="2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rgbClr val="845AD9"/>
                </a:solidFill>
                <a:latin typeface="Kalam"/>
                <a:ea typeface="Kalam"/>
                <a:cs typeface="Kalam"/>
                <a:sym typeface="Kalam"/>
              </a:rPr>
              <a:t>word</a:t>
            </a:r>
            <a:endParaRPr sz="2000">
              <a:solidFill>
                <a:srgbClr val="845AD9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80" name="Google Shape;980;p83"/>
          <p:cNvSpPr txBox="1"/>
          <p:nvPr/>
        </p:nvSpPr>
        <p:spPr>
          <a:xfrm>
            <a:off x="7588450" y="3222624"/>
            <a:ext cx="973200" cy="2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rgbClr val="845AD9"/>
                </a:solidFill>
                <a:latin typeface="Kalam"/>
                <a:ea typeface="Kalam"/>
                <a:cs typeface="Kalam"/>
                <a:sym typeface="Kalam"/>
              </a:rPr>
              <a:t>clause</a:t>
            </a:r>
            <a:endParaRPr sz="2000">
              <a:solidFill>
                <a:srgbClr val="845AD9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81" name="Google Shape;981;p83"/>
          <p:cNvSpPr txBox="1"/>
          <p:nvPr/>
        </p:nvSpPr>
        <p:spPr>
          <a:xfrm>
            <a:off x="7588450" y="3753123"/>
            <a:ext cx="973200" cy="2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rgbClr val="845AD9"/>
                </a:solidFill>
                <a:latin typeface="Kalam"/>
                <a:ea typeface="Kalam"/>
                <a:cs typeface="Kalam"/>
                <a:sym typeface="Kalam"/>
              </a:rPr>
              <a:t>phrase</a:t>
            </a:r>
            <a:endParaRPr sz="2000">
              <a:solidFill>
                <a:srgbClr val="845AD9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982" name="Google Shape;982;p83"/>
          <p:cNvSpPr txBox="1"/>
          <p:nvPr/>
        </p:nvSpPr>
        <p:spPr>
          <a:xfrm>
            <a:off x="7708596" y="4207425"/>
            <a:ext cx="732900" cy="2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rgbClr val="845AD9"/>
                </a:solidFill>
                <a:latin typeface="Kalam"/>
                <a:ea typeface="Kalam"/>
                <a:cs typeface="Kalam"/>
                <a:sym typeface="Kalam"/>
              </a:rPr>
              <a:t>word</a:t>
            </a:r>
            <a:endParaRPr sz="2000">
              <a:solidFill>
                <a:srgbClr val="845AD9"/>
              </a:solidFill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84"/>
          <p:cNvSpPr txBox="1">
            <a:spLocks noGrp="1"/>
          </p:cNvSpPr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Identifying different fronted adverbials</a:t>
            </a:r>
            <a:endParaRPr/>
          </a:p>
        </p:txBody>
      </p:sp>
      <p:sp>
        <p:nvSpPr>
          <p:cNvPr id="988" name="Google Shape;988;p84"/>
          <p:cNvSpPr txBox="1">
            <a:spLocks noGrp="1"/>
          </p:cNvSpPr>
          <p:nvPr>
            <p:ph type="title" idx="2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  <p:sp>
        <p:nvSpPr>
          <p:cNvPr id="989" name="Google Shape;989;p84"/>
          <p:cNvSpPr txBox="1">
            <a:spLocks noGrp="1"/>
          </p:cNvSpPr>
          <p:nvPr>
            <p:ph type="title" idx="3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Fronted adverbials: single words, phrases and clauses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990" name="Google Shape;990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9015" y="2997661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p85"/>
          <p:cNvSpPr txBox="1">
            <a:spLocks noGrp="1"/>
          </p:cNvSpPr>
          <p:nvPr>
            <p:ph type="body" idx="1"/>
          </p:nvPr>
        </p:nvSpPr>
        <p:spPr>
          <a:xfrm>
            <a:off x="324000" y="810000"/>
            <a:ext cx="72960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 b="1"/>
              <a:t>Fronted adverbial </a:t>
            </a:r>
            <a:r>
              <a:rPr lang="en-GB" sz="1800"/>
              <a:t>words and </a:t>
            </a:r>
            <a:r>
              <a:rPr lang="en-GB" sz="1800" b="1"/>
              <a:t>phrases </a:t>
            </a:r>
            <a:r>
              <a:rPr lang="en-GB" sz="1800"/>
              <a:t>can have different purposes. They all tell us more about the action after the </a:t>
            </a:r>
            <a:r>
              <a:rPr lang="en-GB" sz="1800" b="1"/>
              <a:t>comma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996" name="Google Shape;996;p8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  <p:sp>
        <p:nvSpPr>
          <p:cNvPr id="997" name="Google Shape;997;p85"/>
          <p:cNvSpPr txBox="1"/>
          <p:nvPr/>
        </p:nvSpPr>
        <p:spPr>
          <a:xfrm>
            <a:off x="324000" y="1559224"/>
            <a:ext cx="2597400" cy="30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adverbials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of time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Soon,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In an instant,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Just after playtime,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Now,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These show us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when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something happened.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8" name="Google Shape;998;p85"/>
          <p:cNvSpPr txBox="1"/>
          <p:nvPr/>
        </p:nvSpPr>
        <p:spPr>
          <a:xfrm>
            <a:off x="3177000" y="1559231"/>
            <a:ext cx="2597400" cy="27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adverbials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of place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In the woods,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On the bridge,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There,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At the edge of the forest,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These show us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where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something happened.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9" name="Google Shape;999;p85"/>
          <p:cNvSpPr txBox="1"/>
          <p:nvPr/>
        </p:nvSpPr>
        <p:spPr>
          <a:xfrm>
            <a:off x="6030000" y="1559256"/>
            <a:ext cx="2597400" cy="27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Fronted adverbials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of manner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Full of misery,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Embarrassed,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With a smile,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Without a backward glance,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These show us </a:t>
            </a: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how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something happened.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4" name="Google Shape;1004;p86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42500" cy="455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Decide whether each </a:t>
            </a:r>
            <a:r>
              <a:rPr lang="en-GB" sz="2000" b="1"/>
              <a:t>fronted adverbial</a:t>
            </a:r>
            <a:r>
              <a:rPr lang="en-GB" sz="2000"/>
              <a:t> is showing time, place or manner. </a:t>
            </a:r>
            <a:endParaRPr sz="2000"/>
          </a:p>
        </p:txBody>
      </p:sp>
      <p:sp>
        <p:nvSpPr>
          <p:cNvPr id="1005" name="Google Shape;1005;p86"/>
          <p:cNvSpPr txBox="1"/>
          <p:nvPr/>
        </p:nvSpPr>
        <p:spPr>
          <a:xfrm>
            <a:off x="1034425" y="1593413"/>
            <a:ext cx="5523600" cy="5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Full of anger,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soldier left the site of the disastrous battle.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6" name="Google Shape;1006;p86"/>
          <p:cNvSpPr txBox="1"/>
          <p:nvPr/>
        </p:nvSpPr>
        <p:spPr>
          <a:xfrm>
            <a:off x="1034425" y="2416713"/>
            <a:ext cx="5523600" cy="5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With a tear in my eye,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 thought about the sacrifices we had made to get there.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7" name="Google Shape;1007;p86"/>
          <p:cNvSpPr txBox="1"/>
          <p:nvPr/>
        </p:nvSpPr>
        <p:spPr>
          <a:xfrm>
            <a:off x="1034425" y="3239989"/>
            <a:ext cx="55236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At the entrance to the cemetery,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flock of ravens sat on the iron fence.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8" name="Google Shape;1008;p86"/>
          <p:cNvSpPr txBox="1"/>
          <p:nvPr/>
        </p:nvSpPr>
        <p:spPr>
          <a:xfrm>
            <a:off x="1034425" y="4157700"/>
            <a:ext cx="55236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At that very moment,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 recognised her.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9" name="Google Shape;1009;p86"/>
          <p:cNvSpPr txBox="1"/>
          <p:nvPr/>
        </p:nvSpPr>
        <p:spPr>
          <a:xfrm>
            <a:off x="7015715" y="4139030"/>
            <a:ext cx="12855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time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10" name="Google Shape;1010;p86"/>
          <p:cNvSpPr txBox="1"/>
          <p:nvPr/>
        </p:nvSpPr>
        <p:spPr>
          <a:xfrm>
            <a:off x="7015715" y="1565035"/>
            <a:ext cx="1285500" cy="38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manner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11" name="Google Shape;1011;p86"/>
          <p:cNvSpPr txBox="1"/>
          <p:nvPr/>
        </p:nvSpPr>
        <p:spPr>
          <a:xfrm>
            <a:off x="7015715" y="3228422"/>
            <a:ext cx="12855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place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12" name="Google Shape;1012;p86"/>
          <p:cNvSpPr txBox="1"/>
          <p:nvPr/>
        </p:nvSpPr>
        <p:spPr>
          <a:xfrm>
            <a:off x="7015715" y="2379911"/>
            <a:ext cx="1285500" cy="38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manner</a:t>
            </a:r>
            <a:endParaRPr sz="2000">
              <a:solidFill>
                <a:schemeClr val="accent5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013" name="Google Shape;1013;p86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p87"/>
          <p:cNvSpPr txBox="1">
            <a:spLocks noGrp="1"/>
          </p:cNvSpPr>
          <p:nvPr>
            <p:ph type="body" idx="1"/>
          </p:nvPr>
        </p:nvSpPr>
        <p:spPr>
          <a:xfrm>
            <a:off x="324000" y="810000"/>
            <a:ext cx="67416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can learn several useful ways of creating </a:t>
            </a:r>
            <a:r>
              <a:rPr lang="en-GB" sz="1800" b="1"/>
              <a:t>fronted adverbials </a:t>
            </a:r>
            <a:r>
              <a:rPr lang="en-GB" sz="1800"/>
              <a:t>of manner. </a:t>
            </a:r>
            <a:endParaRPr sz="1800"/>
          </a:p>
        </p:txBody>
      </p:sp>
      <p:sp>
        <p:nvSpPr>
          <p:cNvPr id="1019" name="Google Shape;1019;p87"/>
          <p:cNvSpPr txBox="1"/>
          <p:nvPr/>
        </p:nvSpPr>
        <p:spPr>
          <a:xfrm>
            <a:off x="324000" y="1527075"/>
            <a:ext cx="2668200" cy="15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Full of…</a:t>
            </a:r>
            <a:endParaRPr sz="18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Full of sadness,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Full of fear,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Full of desperation,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Full of anger,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0" name="Google Shape;1020;p87"/>
          <p:cNvSpPr txBox="1"/>
          <p:nvPr/>
        </p:nvSpPr>
        <p:spPr>
          <a:xfrm>
            <a:off x="324000" y="3226050"/>
            <a:ext cx="3010800" cy="15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With a…/Without a…</a:t>
            </a:r>
            <a:endParaRPr sz="18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With a sigh,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With a tear in my eye,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Without a thought,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Without looking back, 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1" name="Google Shape;1021;p87"/>
          <p:cNvSpPr txBox="1"/>
          <p:nvPr/>
        </p:nvSpPr>
        <p:spPr>
          <a:xfrm>
            <a:off x="3681000" y="1527075"/>
            <a:ext cx="2147700" cy="15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-ed words</a:t>
            </a:r>
            <a:endParaRPr sz="18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Exhausted,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Devastated,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Horrified,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Disgusted,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2" name="Google Shape;1022;p87"/>
          <p:cNvSpPr txBox="1"/>
          <p:nvPr/>
        </p:nvSpPr>
        <p:spPr>
          <a:xfrm>
            <a:off x="3681000" y="3179550"/>
            <a:ext cx="1978200" cy="15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-ly words</a:t>
            </a:r>
            <a:endParaRPr sz="18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100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Cautiously,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Sadly,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Angrily,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Char char="●"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Hopefully,  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3" name="Google Shape;1023;p87"/>
          <p:cNvSpPr txBox="1">
            <a:spLocks noGrp="1"/>
          </p:cNvSpPr>
          <p:nvPr>
            <p:ph type="body" idx="1"/>
          </p:nvPr>
        </p:nvSpPr>
        <p:spPr>
          <a:xfrm>
            <a:off x="6057150" y="1423500"/>
            <a:ext cx="2762700" cy="330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The person experiencing the feeling in the </a:t>
            </a:r>
            <a:r>
              <a:rPr lang="en-GB" sz="1800" b="1"/>
              <a:t>fronted adverbial</a:t>
            </a:r>
            <a:r>
              <a:rPr lang="en-GB" sz="1800"/>
              <a:t> must come after the </a:t>
            </a:r>
            <a:r>
              <a:rPr lang="en-GB" sz="1800" b="1"/>
              <a:t>comma</a:t>
            </a:r>
            <a:r>
              <a:rPr lang="en-GB" sz="1800"/>
              <a:t>: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Horrified, </a:t>
            </a:r>
            <a:r>
              <a:rPr lang="en-GB" sz="1800">
                <a:solidFill>
                  <a:schemeClr val="accent5"/>
                </a:solidFill>
              </a:rPr>
              <a:t>the door</a:t>
            </a:r>
            <a:r>
              <a:rPr lang="en-GB" sz="1800"/>
              <a:t> creaked open.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SzPts val="1800"/>
              <a:buChar char="●"/>
            </a:pPr>
            <a:r>
              <a:rPr lang="en-GB" sz="1800"/>
              <a:t>Horrified, </a:t>
            </a:r>
            <a:r>
              <a:rPr lang="en-GB" sz="1800">
                <a:solidFill>
                  <a:schemeClr val="accent5"/>
                </a:solidFill>
              </a:rPr>
              <a:t>I </a:t>
            </a:r>
            <a:r>
              <a:rPr lang="en-GB" sz="1800"/>
              <a:t>watched as the door creaked open. </a:t>
            </a:r>
            <a:endParaRPr sz="1800"/>
          </a:p>
        </p:txBody>
      </p:sp>
      <p:pic>
        <p:nvPicPr>
          <p:cNvPr id="1024" name="Google Shape;1024;p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89702" y="4156238"/>
            <a:ext cx="309475" cy="32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" name="Google Shape;1025;p8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65446" y="3075985"/>
            <a:ext cx="309475" cy="328036"/>
          </a:xfrm>
          <a:prstGeom prst="rect">
            <a:avLst/>
          </a:prstGeom>
          <a:noFill/>
          <a:ln>
            <a:noFill/>
          </a:ln>
        </p:spPr>
      </p:pic>
      <p:sp>
        <p:nvSpPr>
          <p:cNvPr id="1026" name="Google Shape;1026;p8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Google Shape;1031;p88"/>
          <p:cNvSpPr txBox="1">
            <a:spLocks noGrp="1"/>
          </p:cNvSpPr>
          <p:nvPr>
            <p:ph type="title"/>
          </p:nvPr>
        </p:nvSpPr>
        <p:spPr>
          <a:xfrm>
            <a:off x="324000" y="810000"/>
            <a:ext cx="70821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Tick all the sentences that use a </a:t>
            </a:r>
            <a:r>
              <a:rPr lang="en-GB" sz="2000" b="1"/>
              <a:t>fronted adverbial</a:t>
            </a:r>
            <a:r>
              <a:rPr lang="en-GB" sz="2000"/>
              <a:t> of manner correctly. </a:t>
            </a:r>
            <a:endParaRPr sz="2000"/>
          </a:p>
        </p:txBody>
      </p:sp>
      <p:sp>
        <p:nvSpPr>
          <p:cNvPr id="1032" name="Google Shape;1032;p88"/>
          <p:cNvSpPr txBox="1"/>
          <p:nvPr/>
        </p:nvSpPr>
        <p:spPr>
          <a:xfrm>
            <a:off x="1034425" y="1593425"/>
            <a:ext cx="6424800" cy="5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Disgusted,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she watched the lumpy custard drop slowly from her spoon.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3" name="Google Shape;1033;p88"/>
          <p:cNvSpPr txBox="1"/>
          <p:nvPr/>
        </p:nvSpPr>
        <p:spPr>
          <a:xfrm>
            <a:off x="1034425" y="2416725"/>
            <a:ext cx="6424800" cy="5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Disgusted,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lumpy custard dropped slowly from her spoon. 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4" name="Google Shape;1034;p88"/>
          <p:cNvSpPr txBox="1"/>
          <p:nvPr/>
        </p:nvSpPr>
        <p:spPr>
          <a:xfrm>
            <a:off x="1034425" y="3340094"/>
            <a:ext cx="64248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Full of fear,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we tiptoed into the creaking old house.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5" name="Google Shape;1035;p88"/>
          <p:cNvSpPr txBox="1"/>
          <p:nvPr/>
        </p:nvSpPr>
        <p:spPr>
          <a:xfrm>
            <a:off x="1034425" y="4157700"/>
            <a:ext cx="6371700" cy="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Full of fear,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old house creaked.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36" name="Google Shape;1036;p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59233" y="15442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7" name="Google Shape;1037;p8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9213" y="2391804"/>
            <a:ext cx="396000" cy="419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8" name="Google Shape;1038;p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59233" y="3240025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9" name="Google Shape;1039;p8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9213" y="4036067"/>
            <a:ext cx="396000" cy="419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40" name="Google Shape;1040;p8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Google Shape;1045;p8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221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Most </a:t>
            </a:r>
            <a:r>
              <a:rPr lang="en-GB" sz="1800" b="1"/>
              <a:t>fronted adverbial clauses</a:t>
            </a:r>
            <a:r>
              <a:rPr lang="en-GB" sz="1800"/>
              <a:t> are used to give more detail about </a:t>
            </a:r>
            <a:r>
              <a:rPr lang="en-GB" sz="1800">
                <a:solidFill>
                  <a:schemeClr val="accent5"/>
                </a:solidFill>
              </a:rPr>
              <a:t>when </a:t>
            </a:r>
            <a:r>
              <a:rPr lang="en-GB" sz="1800"/>
              <a:t>the action after the </a:t>
            </a:r>
            <a:r>
              <a:rPr lang="en-GB" sz="1800" b="1"/>
              <a:t>comma </a:t>
            </a:r>
            <a:r>
              <a:rPr lang="en-GB" sz="1800"/>
              <a:t>happened.</a:t>
            </a:r>
            <a:endParaRPr sz="1800"/>
          </a:p>
        </p:txBody>
      </p:sp>
      <p:sp>
        <p:nvSpPr>
          <p:cNvPr id="1046" name="Google Shape;1046;p89"/>
          <p:cNvSpPr txBox="1">
            <a:spLocks noGrp="1"/>
          </p:cNvSpPr>
          <p:nvPr>
            <p:ph type="body" idx="1"/>
          </p:nvPr>
        </p:nvSpPr>
        <p:spPr>
          <a:xfrm>
            <a:off x="324000" y="1626775"/>
            <a:ext cx="8496000" cy="231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I felt my stomach rumble. </a:t>
            </a:r>
            <a:endParaRPr sz="2000"/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</a:rPr>
              <a:t>When I saw the mountain of party food, </a:t>
            </a:r>
            <a:r>
              <a:rPr lang="en-GB" sz="2000"/>
              <a:t>I felt my stomach rumble. </a:t>
            </a:r>
            <a:endParaRPr sz="2000"/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</a:rPr>
              <a:t>As I sat in assembly, </a:t>
            </a:r>
            <a:r>
              <a:rPr lang="en-GB" sz="2000"/>
              <a:t>I felt my stomach rumble.</a:t>
            </a:r>
            <a:endParaRPr sz="2000"/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</a:rPr>
              <a:t>While I waited for Dad to make tea, </a:t>
            </a:r>
            <a:r>
              <a:rPr lang="en-GB" sz="2000"/>
              <a:t>I felt my stomach rumble.</a:t>
            </a:r>
            <a:endParaRPr sz="2000"/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</a:rPr>
              <a:t>Before Maths had even started, </a:t>
            </a:r>
            <a:r>
              <a:rPr lang="en-GB" sz="2000"/>
              <a:t>I felt my stomach rumble. </a:t>
            </a:r>
            <a:endParaRPr sz="2000"/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endParaRPr sz="2000"/>
          </a:p>
          <a:p>
            <a:pPr marL="0" lvl="0" indent="0" algn="r" rtl="0"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sp>
        <p:nvSpPr>
          <p:cNvPr id="1047" name="Google Shape;1047;p89"/>
          <p:cNvSpPr txBox="1">
            <a:spLocks noGrp="1"/>
          </p:cNvSpPr>
          <p:nvPr>
            <p:ph type="body" idx="1"/>
          </p:nvPr>
        </p:nvSpPr>
        <p:spPr>
          <a:xfrm>
            <a:off x="324000" y="4144000"/>
            <a:ext cx="8388300" cy="53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Each </a:t>
            </a:r>
            <a:r>
              <a:rPr lang="en-GB" sz="1800" b="1"/>
              <a:t>fronted adverbial clause</a:t>
            </a:r>
            <a:r>
              <a:rPr lang="en-GB" sz="1800"/>
              <a:t> of </a:t>
            </a:r>
            <a:r>
              <a:rPr lang="en-GB" sz="1800">
                <a:solidFill>
                  <a:schemeClr val="accent5"/>
                </a:solidFill>
              </a:rPr>
              <a:t>time </a:t>
            </a:r>
            <a:r>
              <a:rPr lang="en-GB" sz="1800"/>
              <a:t>tells us more about when my stomach was rumbling!</a:t>
            </a:r>
            <a:endParaRPr sz="1800"/>
          </a:p>
        </p:txBody>
      </p:sp>
      <p:sp>
        <p:nvSpPr>
          <p:cNvPr id="1048" name="Google Shape;1048;p8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Google Shape;1053;p9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Match the </a:t>
            </a:r>
            <a:r>
              <a:rPr lang="en-GB" sz="2000" b="1"/>
              <a:t>fronted adverbial clauses</a:t>
            </a:r>
            <a:r>
              <a:rPr lang="en-GB" sz="2000"/>
              <a:t> of time to the most appropriate sentences. </a:t>
            </a:r>
            <a:endParaRPr sz="2000"/>
          </a:p>
        </p:txBody>
      </p:sp>
      <p:sp>
        <p:nvSpPr>
          <p:cNvPr id="1054" name="Google Shape;1054;p90"/>
          <p:cNvSpPr txBox="1"/>
          <p:nvPr/>
        </p:nvSpPr>
        <p:spPr>
          <a:xfrm>
            <a:off x="1034425" y="1732832"/>
            <a:ext cx="47829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As Mrs Begum blew the whistle,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rushed to find an available spot in the line.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5" name="Google Shape;1055;p90"/>
          <p:cNvSpPr txBox="1"/>
          <p:nvPr/>
        </p:nvSpPr>
        <p:spPr>
          <a:xfrm>
            <a:off x="1034425" y="2716615"/>
            <a:ext cx="47829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Before I could argue,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Mr McIntyre made me clap the rhythm to the whole class.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6" name="Google Shape;1056;p90"/>
          <p:cNvSpPr txBox="1"/>
          <p:nvPr/>
        </p:nvSpPr>
        <p:spPr>
          <a:xfrm>
            <a:off x="1034425" y="3667210"/>
            <a:ext cx="47829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While we waited to be called,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took the opportunity to chat amongst ourselves.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7" name="Google Shape;1057;p90"/>
          <p:cNvSpPr txBox="1"/>
          <p:nvPr/>
        </p:nvSpPr>
        <p:spPr>
          <a:xfrm>
            <a:off x="6559800" y="1689325"/>
            <a:ext cx="1943400" cy="6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Before I could argue,</a:t>
            </a:r>
            <a:endParaRPr sz="18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8" name="Google Shape;1058;p90"/>
          <p:cNvSpPr txBox="1"/>
          <p:nvPr/>
        </p:nvSpPr>
        <p:spPr>
          <a:xfrm>
            <a:off x="6559800" y="2692512"/>
            <a:ext cx="1943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While we waited to be called,</a:t>
            </a:r>
            <a:endParaRPr sz="18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9" name="Google Shape;1059;p90"/>
          <p:cNvSpPr txBox="1"/>
          <p:nvPr/>
        </p:nvSpPr>
        <p:spPr>
          <a:xfrm>
            <a:off x="6559800" y="3667199"/>
            <a:ext cx="19434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  <a:latin typeface="Lexend"/>
                <a:ea typeface="Lexend"/>
                <a:cs typeface="Lexend"/>
                <a:sym typeface="Lexend"/>
              </a:rPr>
              <a:t>As Mrs Begum blew the whistle,</a:t>
            </a:r>
            <a:endParaRPr sz="1800">
              <a:solidFill>
                <a:schemeClr val="accent5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60" name="Google Shape;1060;p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7975" y="1690056"/>
            <a:ext cx="3249500" cy="32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1" name="Google Shape;1061;p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7975" y="2674825"/>
            <a:ext cx="2106500" cy="32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2" name="Google Shape;1062;p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7975" y="3617725"/>
            <a:ext cx="2924250" cy="324575"/>
          </a:xfrm>
          <a:prstGeom prst="rect">
            <a:avLst/>
          </a:prstGeom>
          <a:noFill/>
          <a:ln>
            <a:noFill/>
          </a:ln>
        </p:spPr>
      </p:pic>
      <p:sp>
        <p:nvSpPr>
          <p:cNvPr id="1063" name="Google Shape;1063;p9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8" name="Google Shape;1068;p91"/>
          <p:cNvSpPr txBox="1">
            <a:spLocks noGrp="1"/>
          </p:cNvSpPr>
          <p:nvPr>
            <p:ph type="title" idx="4294967295"/>
          </p:nvPr>
        </p:nvSpPr>
        <p:spPr>
          <a:xfrm>
            <a:off x="324000" y="810000"/>
            <a:ext cx="7010100" cy="67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0"/>
              <a:t>Use the list of subordinating conjunctions to think of different </a:t>
            </a:r>
            <a:r>
              <a:rPr lang="en-GB" sz="1800"/>
              <a:t>fronted adverbial clauses </a:t>
            </a:r>
            <a:r>
              <a:rPr lang="en-GB" sz="1800" b="0"/>
              <a:t>of time that could come before this main clause. </a:t>
            </a:r>
            <a:endParaRPr sz="1800" b="0"/>
          </a:p>
        </p:txBody>
      </p:sp>
      <p:sp>
        <p:nvSpPr>
          <p:cNvPr id="1069" name="Google Shape;1069;p91"/>
          <p:cNvSpPr txBox="1">
            <a:spLocks noGrp="1"/>
          </p:cNvSpPr>
          <p:nvPr>
            <p:ph type="subTitle" idx="4294967295"/>
          </p:nvPr>
        </p:nvSpPr>
        <p:spPr>
          <a:xfrm>
            <a:off x="7890900" y="2281350"/>
            <a:ext cx="929100" cy="1917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When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As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Before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While</a:t>
            </a:r>
            <a:endParaRPr sz="1800">
              <a:solidFill>
                <a:schemeClr val="accent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After </a:t>
            </a:r>
            <a:endParaRPr sz="1800">
              <a:solidFill>
                <a:schemeClr val="accent5"/>
              </a:solidFill>
            </a:endParaRPr>
          </a:p>
        </p:txBody>
      </p:sp>
      <p:sp>
        <p:nvSpPr>
          <p:cNvPr id="1070" name="Google Shape;1070;p91"/>
          <p:cNvSpPr txBox="1">
            <a:spLocks noGrp="1"/>
          </p:cNvSpPr>
          <p:nvPr>
            <p:ph type="body" idx="1"/>
          </p:nvPr>
        </p:nvSpPr>
        <p:spPr>
          <a:xfrm>
            <a:off x="324000" y="2083350"/>
            <a:ext cx="7257600" cy="252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When the shop opened, 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the queue moved forwards. 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As my feet began to ache, 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the queue moved forwards.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Before I could grumble any more,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 the queue moved forwards.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While we chatted happily, 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the queue moved forwards.</a:t>
            </a:r>
            <a:endParaRPr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After we had waited for hours, </a:t>
            </a:r>
            <a:r>
              <a:rPr lang="en-GB">
                <a:latin typeface="Kalam"/>
                <a:ea typeface="Kalam"/>
                <a:cs typeface="Kalam"/>
                <a:sym typeface="Kalam"/>
              </a:rPr>
              <a:t>the queue moved forwards.</a:t>
            </a:r>
            <a:endParaRPr sz="2000"/>
          </a:p>
        </p:txBody>
      </p:sp>
      <p:sp>
        <p:nvSpPr>
          <p:cNvPr id="1071" name="Google Shape;1071;p91"/>
          <p:cNvSpPr/>
          <p:nvPr/>
        </p:nvSpPr>
        <p:spPr>
          <a:xfrm>
            <a:off x="4050300" y="1603275"/>
            <a:ext cx="3531300" cy="362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2" name="Google Shape;1072;p91"/>
          <p:cNvSpPr txBox="1">
            <a:spLocks noGrp="1"/>
          </p:cNvSpPr>
          <p:nvPr>
            <p:ph type="body" idx="1"/>
          </p:nvPr>
        </p:nvSpPr>
        <p:spPr>
          <a:xfrm>
            <a:off x="4019550" y="1603275"/>
            <a:ext cx="3531300" cy="36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The queue moved forwards. </a:t>
            </a:r>
            <a:endParaRPr sz="2000"/>
          </a:p>
          <a:p>
            <a:pPr marL="0" lvl="0" indent="0" algn="r" rtl="0">
              <a:spcBef>
                <a:spcPts val="1000"/>
              </a:spcBef>
              <a:spcAft>
                <a:spcPts val="1000"/>
              </a:spcAft>
              <a:buNone/>
            </a:pPr>
            <a:endParaRPr sz="2000"/>
          </a:p>
        </p:txBody>
      </p:sp>
      <p:sp>
        <p:nvSpPr>
          <p:cNvPr id="1073" name="Google Shape;1073;p9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Google Shape;1078;p9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7022100" cy="61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We can use a variety of </a:t>
            </a:r>
            <a:r>
              <a:rPr lang="en-GB" sz="1800" b="1"/>
              <a:t>fronted adverbials </a:t>
            </a:r>
            <a:r>
              <a:rPr lang="en-GB" sz="1800"/>
              <a:t>to add interest to our writing. </a:t>
            </a:r>
            <a:endParaRPr sz="1800"/>
          </a:p>
        </p:txBody>
      </p:sp>
      <p:sp>
        <p:nvSpPr>
          <p:cNvPr id="1079" name="Google Shape;1079;p92"/>
          <p:cNvSpPr txBox="1">
            <a:spLocks noGrp="1"/>
          </p:cNvSpPr>
          <p:nvPr>
            <p:ph type="body" idx="1"/>
          </p:nvPr>
        </p:nvSpPr>
        <p:spPr>
          <a:xfrm>
            <a:off x="324000" y="1569925"/>
            <a:ext cx="8388300" cy="1821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7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Full of fear,</a:t>
            </a:r>
            <a:r>
              <a:rPr lang="en-GB" sz="1800"/>
              <a:t> we tiptoed into the dark cave. </a:t>
            </a:r>
            <a:r>
              <a:rPr lang="en-GB" sz="1800">
                <a:solidFill>
                  <a:schemeClr val="accent5"/>
                </a:solidFill>
              </a:rPr>
              <a:t>As our hearts pounded in our chests,</a:t>
            </a:r>
            <a:r>
              <a:rPr lang="en-GB" sz="1800"/>
              <a:t> we glanced at each other anxiously. </a:t>
            </a:r>
            <a:r>
              <a:rPr lang="en-GB" sz="1800">
                <a:solidFill>
                  <a:schemeClr val="accent5"/>
                </a:solidFill>
              </a:rPr>
              <a:t>Just then,</a:t>
            </a:r>
            <a:r>
              <a:rPr lang="en-GB" sz="1800"/>
              <a:t> a loud noise came from the depths of the cave. </a:t>
            </a:r>
            <a:r>
              <a:rPr lang="en-GB" sz="1800">
                <a:solidFill>
                  <a:schemeClr val="accent5"/>
                </a:solidFill>
              </a:rPr>
              <a:t>Instantly,</a:t>
            </a:r>
            <a:r>
              <a:rPr lang="en-GB" sz="1800"/>
              <a:t> we froze. </a:t>
            </a:r>
            <a:r>
              <a:rPr lang="en-GB" sz="1800">
                <a:solidFill>
                  <a:schemeClr val="accent5"/>
                </a:solidFill>
              </a:rPr>
              <a:t>While we held our breath,</a:t>
            </a:r>
            <a:r>
              <a:rPr lang="en-GB" sz="1800"/>
              <a:t> the noise came again. </a:t>
            </a:r>
            <a:r>
              <a:rPr lang="en-GB" sz="1800">
                <a:solidFill>
                  <a:schemeClr val="accent5"/>
                </a:solidFill>
              </a:rPr>
              <a:t>In the darkness,</a:t>
            </a:r>
            <a:r>
              <a:rPr lang="en-GB" sz="1800"/>
              <a:t> something was lurking…</a:t>
            </a:r>
            <a:endParaRPr sz="1800"/>
          </a:p>
        </p:txBody>
      </p:sp>
      <p:sp>
        <p:nvSpPr>
          <p:cNvPr id="1080" name="Google Shape;1080;p92"/>
          <p:cNvSpPr txBox="1">
            <a:spLocks noGrp="1"/>
          </p:cNvSpPr>
          <p:nvPr>
            <p:ph type="body" idx="1"/>
          </p:nvPr>
        </p:nvSpPr>
        <p:spPr>
          <a:xfrm>
            <a:off x="324000" y="358895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phrases</a:t>
            </a:r>
            <a:endParaRPr sz="1800"/>
          </a:p>
        </p:txBody>
      </p:sp>
      <p:sp>
        <p:nvSpPr>
          <p:cNvPr id="1081" name="Google Shape;1081;p92"/>
          <p:cNvSpPr txBox="1">
            <a:spLocks noGrp="1"/>
          </p:cNvSpPr>
          <p:nvPr>
            <p:ph type="body" idx="1"/>
          </p:nvPr>
        </p:nvSpPr>
        <p:spPr>
          <a:xfrm>
            <a:off x="324000" y="393280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clauses</a:t>
            </a:r>
            <a:endParaRPr sz="1800"/>
          </a:p>
        </p:txBody>
      </p:sp>
      <p:sp>
        <p:nvSpPr>
          <p:cNvPr id="1082" name="Google Shape;1082;p92"/>
          <p:cNvSpPr txBox="1">
            <a:spLocks noGrp="1"/>
          </p:cNvSpPr>
          <p:nvPr>
            <p:ph type="body" idx="1"/>
          </p:nvPr>
        </p:nvSpPr>
        <p:spPr>
          <a:xfrm>
            <a:off x="324000" y="427665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</a:t>
            </a:r>
            <a:r>
              <a:rPr lang="en-GB" sz="1800"/>
              <a:t>single words</a:t>
            </a:r>
            <a:endParaRPr sz="1800"/>
          </a:p>
        </p:txBody>
      </p:sp>
      <p:sp>
        <p:nvSpPr>
          <p:cNvPr id="1083" name="Google Shape;1083;p92"/>
          <p:cNvSpPr txBox="1">
            <a:spLocks noGrp="1"/>
          </p:cNvSpPr>
          <p:nvPr>
            <p:ph type="body" idx="1"/>
          </p:nvPr>
        </p:nvSpPr>
        <p:spPr>
          <a:xfrm>
            <a:off x="4453650" y="358895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adverbials</a:t>
            </a:r>
            <a:r>
              <a:rPr lang="en-GB" sz="1800"/>
              <a:t> of manner</a:t>
            </a:r>
            <a:endParaRPr sz="1800"/>
          </a:p>
        </p:txBody>
      </p:sp>
      <p:sp>
        <p:nvSpPr>
          <p:cNvPr id="1084" name="Google Shape;1084;p92"/>
          <p:cNvSpPr txBox="1">
            <a:spLocks noGrp="1"/>
          </p:cNvSpPr>
          <p:nvPr>
            <p:ph type="body" idx="1"/>
          </p:nvPr>
        </p:nvSpPr>
        <p:spPr>
          <a:xfrm>
            <a:off x="4453650" y="393280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adverbials</a:t>
            </a:r>
            <a:r>
              <a:rPr lang="en-GB" sz="1800"/>
              <a:t> of time</a:t>
            </a:r>
            <a:endParaRPr sz="1800"/>
          </a:p>
        </p:txBody>
      </p:sp>
      <p:sp>
        <p:nvSpPr>
          <p:cNvPr id="1085" name="Google Shape;1085;p92"/>
          <p:cNvSpPr txBox="1">
            <a:spLocks noGrp="1"/>
          </p:cNvSpPr>
          <p:nvPr>
            <p:ph type="body" idx="1"/>
          </p:nvPr>
        </p:nvSpPr>
        <p:spPr>
          <a:xfrm>
            <a:off x="4453650" y="427665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adverbials </a:t>
            </a:r>
            <a:r>
              <a:rPr lang="en-GB" sz="1800"/>
              <a:t>of place</a:t>
            </a:r>
            <a:endParaRPr sz="1800"/>
          </a:p>
        </p:txBody>
      </p:sp>
      <p:sp>
        <p:nvSpPr>
          <p:cNvPr id="1086" name="Google Shape;1086;p92"/>
          <p:cNvSpPr/>
          <p:nvPr/>
        </p:nvSpPr>
        <p:spPr>
          <a:xfrm>
            <a:off x="282350" y="1564425"/>
            <a:ext cx="13278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7" name="Google Shape;1087;p92"/>
          <p:cNvSpPr/>
          <p:nvPr/>
        </p:nvSpPr>
        <p:spPr>
          <a:xfrm>
            <a:off x="5173800" y="2060225"/>
            <a:ext cx="11448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8" name="Google Shape;1088;p92"/>
          <p:cNvSpPr/>
          <p:nvPr/>
        </p:nvSpPr>
        <p:spPr>
          <a:xfrm>
            <a:off x="2797200" y="2998650"/>
            <a:ext cx="18732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9" name="Google Shape;1089;p92"/>
          <p:cNvSpPr/>
          <p:nvPr/>
        </p:nvSpPr>
        <p:spPr>
          <a:xfrm>
            <a:off x="4971875" y="1566825"/>
            <a:ext cx="33234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0" name="Google Shape;1090;p92"/>
          <p:cNvSpPr/>
          <p:nvPr/>
        </p:nvSpPr>
        <p:spPr>
          <a:xfrm>
            <a:off x="282350" y="2055450"/>
            <a:ext cx="8241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1" name="Google Shape;1091;p92"/>
          <p:cNvSpPr/>
          <p:nvPr/>
        </p:nvSpPr>
        <p:spPr>
          <a:xfrm>
            <a:off x="5658475" y="2503100"/>
            <a:ext cx="28962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2" name="Google Shape;1092;p92"/>
          <p:cNvSpPr/>
          <p:nvPr/>
        </p:nvSpPr>
        <p:spPr>
          <a:xfrm>
            <a:off x="3502338" y="2526957"/>
            <a:ext cx="10848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3" name="Google Shape;1093;p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" name="Google Shape;1098;p93"/>
          <p:cNvSpPr txBox="1">
            <a:spLocks noGrp="1"/>
          </p:cNvSpPr>
          <p:nvPr>
            <p:ph type="body" idx="1"/>
          </p:nvPr>
        </p:nvSpPr>
        <p:spPr>
          <a:xfrm>
            <a:off x="324000" y="697700"/>
            <a:ext cx="7035900" cy="47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Identify the different types of </a:t>
            </a:r>
            <a:r>
              <a:rPr lang="en-GB" sz="1800" b="1"/>
              <a:t>fronted adverbial </a:t>
            </a:r>
            <a:r>
              <a:rPr lang="en-GB" sz="1800"/>
              <a:t>used in this passage. 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099" name="Google Shape;1099;p93"/>
          <p:cNvSpPr txBox="1">
            <a:spLocks noGrp="1"/>
          </p:cNvSpPr>
          <p:nvPr>
            <p:ph type="body" idx="1"/>
          </p:nvPr>
        </p:nvSpPr>
        <p:spPr>
          <a:xfrm>
            <a:off x="324000" y="1468975"/>
            <a:ext cx="8388300" cy="1821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7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Without a backward glance, </a:t>
            </a:r>
            <a:r>
              <a:rPr lang="en-GB" sz="1800"/>
              <a:t>we dashed from the cave.</a:t>
            </a:r>
            <a:r>
              <a:rPr lang="en-GB" sz="1800">
                <a:solidFill>
                  <a:schemeClr val="accent5"/>
                </a:solidFill>
              </a:rPr>
              <a:t> As I ran, </a:t>
            </a:r>
            <a:r>
              <a:rPr lang="en-GB" sz="1800"/>
              <a:t>I felt the cold stone scratch my arms.</a:t>
            </a:r>
            <a:r>
              <a:rPr lang="en-GB" sz="1800">
                <a:solidFill>
                  <a:schemeClr val="accent5"/>
                </a:solidFill>
              </a:rPr>
              <a:t> In the distance, </a:t>
            </a:r>
            <a:r>
              <a:rPr lang="en-GB" sz="1800"/>
              <a:t>I could see the dim light of the cave entrance.</a:t>
            </a:r>
            <a:r>
              <a:rPr lang="en-GB" sz="1800">
                <a:solidFill>
                  <a:schemeClr val="accent5"/>
                </a:solidFill>
              </a:rPr>
              <a:t> Desperately, </a:t>
            </a:r>
            <a:r>
              <a:rPr lang="en-GB" sz="1800"/>
              <a:t>I pushed on towards it.</a:t>
            </a:r>
            <a:r>
              <a:rPr lang="en-GB" sz="1800">
                <a:solidFill>
                  <a:schemeClr val="accent5"/>
                </a:solidFill>
              </a:rPr>
              <a:t> In my chest, </a:t>
            </a:r>
            <a:r>
              <a:rPr lang="en-GB" sz="1800"/>
              <a:t>my heart was racing. </a:t>
            </a:r>
            <a:endParaRPr sz="1800"/>
          </a:p>
        </p:txBody>
      </p:sp>
      <p:sp>
        <p:nvSpPr>
          <p:cNvPr id="1100" name="Google Shape;1100;p93"/>
          <p:cNvSpPr txBox="1">
            <a:spLocks noGrp="1"/>
          </p:cNvSpPr>
          <p:nvPr>
            <p:ph type="body" idx="1"/>
          </p:nvPr>
        </p:nvSpPr>
        <p:spPr>
          <a:xfrm>
            <a:off x="324000" y="358895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phrases</a:t>
            </a:r>
            <a:endParaRPr sz="1800"/>
          </a:p>
        </p:txBody>
      </p:sp>
      <p:sp>
        <p:nvSpPr>
          <p:cNvPr id="1101" name="Google Shape;1101;p93"/>
          <p:cNvSpPr txBox="1">
            <a:spLocks noGrp="1"/>
          </p:cNvSpPr>
          <p:nvPr>
            <p:ph type="body" idx="1"/>
          </p:nvPr>
        </p:nvSpPr>
        <p:spPr>
          <a:xfrm>
            <a:off x="324000" y="393280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clauses</a:t>
            </a:r>
            <a:endParaRPr sz="1800"/>
          </a:p>
        </p:txBody>
      </p:sp>
      <p:sp>
        <p:nvSpPr>
          <p:cNvPr id="1102" name="Google Shape;1102;p93"/>
          <p:cNvSpPr txBox="1">
            <a:spLocks noGrp="1"/>
          </p:cNvSpPr>
          <p:nvPr>
            <p:ph type="body" idx="1"/>
          </p:nvPr>
        </p:nvSpPr>
        <p:spPr>
          <a:xfrm>
            <a:off x="324000" y="4276650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 </a:t>
            </a:r>
            <a:r>
              <a:rPr lang="en-GB" sz="1800"/>
              <a:t>single words</a:t>
            </a:r>
            <a:endParaRPr sz="1800"/>
          </a:p>
        </p:txBody>
      </p:sp>
      <p:sp>
        <p:nvSpPr>
          <p:cNvPr id="1103" name="Google Shape;1103;p93"/>
          <p:cNvSpPr/>
          <p:nvPr/>
        </p:nvSpPr>
        <p:spPr>
          <a:xfrm>
            <a:off x="282350" y="1468975"/>
            <a:ext cx="31668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4" name="Google Shape;1104;p93"/>
          <p:cNvSpPr/>
          <p:nvPr/>
        </p:nvSpPr>
        <p:spPr>
          <a:xfrm>
            <a:off x="6359950" y="1468975"/>
            <a:ext cx="9999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5" name="Google Shape;1105;p93"/>
          <p:cNvSpPr/>
          <p:nvPr/>
        </p:nvSpPr>
        <p:spPr>
          <a:xfrm>
            <a:off x="3449250" y="1951525"/>
            <a:ext cx="17781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6" name="Google Shape;1106;p93"/>
          <p:cNvSpPr/>
          <p:nvPr/>
        </p:nvSpPr>
        <p:spPr>
          <a:xfrm>
            <a:off x="1986450" y="2432750"/>
            <a:ext cx="14628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7" name="Google Shape;1107;p93"/>
          <p:cNvSpPr/>
          <p:nvPr/>
        </p:nvSpPr>
        <p:spPr>
          <a:xfrm>
            <a:off x="6046075" y="2432750"/>
            <a:ext cx="14130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8" name="Google Shape;1108;p93"/>
          <p:cNvSpPr/>
          <p:nvPr/>
        </p:nvSpPr>
        <p:spPr>
          <a:xfrm>
            <a:off x="749950" y="3588950"/>
            <a:ext cx="31038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9" name="Google Shape;1109;p93"/>
          <p:cNvSpPr/>
          <p:nvPr/>
        </p:nvSpPr>
        <p:spPr>
          <a:xfrm>
            <a:off x="749950" y="3932800"/>
            <a:ext cx="31038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0" name="Google Shape;1110;p93"/>
          <p:cNvSpPr/>
          <p:nvPr/>
        </p:nvSpPr>
        <p:spPr>
          <a:xfrm>
            <a:off x="749950" y="4276650"/>
            <a:ext cx="35700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1" name="Google Shape;1111;p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" name="Google Shape;1116;p94"/>
          <p:cNvSpPr txBox="1">
            <a:spLocks noGrp="1"/>
          </p:cNvSpPr>
          <p:nvPr>
            <p:ph type="title" idx="4294967295"/>
          </p:nvPr>
        </p:nvSpPr>
        <p:spPr>
          <a:xfrm>
            <a:off x="324000" y="810000"/>
            <a:ext cx="7034400" cy="67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0"/>
              <a:t>How many </a:t>
            </a:r>
            <a:r>
              <a:rPr lang="en-GB" sz="1800"/>
              <a:t>fronted adverbials </a:t>
            </a:r>
            <a:r>
              <a:rPr lang="en-GB" sz="1800" b="0"/>
              <a:t>can you think of to add more detail in front of this main clause?</a:t>
            </a:r>
            <a:endParaRPr sz="1800" b="0"/>
          </a:p>
        </p:txBody>
      </p:sp>
      <p:sp>
        <p:nvSpPr>
          <p:cNvPr id="1117" name="Google Shape;1117;p94"/>
          <p:cNvSpPr txBox="1">
            <a:spLocks noGrp="1"/>
          </p:cNvSpPr>
          <p:nvPr>
            <p:ph type="subTitle" idx="4294967295"/>
          </p:nvPr>
        </p:nvSpPr>
        <p:spPr>
          <a:xfrm>
            <a:off x="5608650" y="1528200"/>
            <a:ext cx="3331200" cy="126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Fronted adverbials </a:t>
            </a:r>
            <a:r>
              <a:rPr lang="en-GB" sz="1800"/>
              <a:t>of time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Instantly,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Immediately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When…, As…, While…, </a:t>
            </a:r>
            <a:endParaRPr sz="1800"/>
          </a:p>
        </p:txBody>
      </p:sp>
      <p:sp>
        <p:nvSpPr>
          <p:cNvPr id="1118" name="Google Shape;1118;p94"/>
          <p:cNvSpPr txBox="1">
            <a:spLocks noGrp="1"/>
          </p:cNvSpPr>
          <p:nvPr>
            <p:ph type="body" idx="1"/>
          </p:nvPr>
        </p:nvSpPr>
        <p:spPr>
          <a:xfrm>
            <a:off x="1858438" y="1609725"/>
            <a:ext cx="3331200" cy="34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/>
              <a:t>We dashed from the cave. </a:t>
            </a:r>
            <a:endParaRPr sz="1800"/>
          </a:p>
          <a:p>
            <a:pPr marL="0" lvl="0" indent="0" algn="r" rtl="0">
              <a:spcBef>
                <a:spcPts val="1000"/>
              </a:spcBef>
              <a:spcAft>
                <a:spcPts val="1000"/>
              </a:spcAft>
              <a:buNone/>
            </a:pPr>
            <a:endParaRPr sz="1800"/>
          </a:p>
        </p:txBody>
      </p:sp>
      <p:sp>
        <p:nvSpPr>
          <p:cNvPr id="1119" name="Google Shape;1119;p94"/>
          <p:cNvSpPr txBox="1">
            <a:spLocks noGrp="1"/>
          </p:cNvSpPr>
          <p:nvPr>
            <p:ph type="subTitle" idx="4294967295"/>
          </p:nvPr>
        </p:nvSpPr>
        <p:spPr>
          <a:xfrm>
            <a:off x="5608650" y="2945700"/>
            <a:ext cx="3331200" cy="1668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Fronted adverbials </a:t>
            </a:r>
            <a:r>
              <a:rPr lang="en-GB" sz="1800"/>
              <a:t>of manner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Full of terror,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Without looking back,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Desperately,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Terrified,   </a:t>
            </a:r>
            <a:endParaRPr sz="1800"/>
          </a:p>
        </p:txBody>
      </p:sp>
      <p:sp>
        <p:nvSpPr>
          <p:cNvPr id="1120" name="Google Shape;1120;p94"/>
          <p:cNvSpPr txBox="1">
            <a:spLocks noGrp="1"/>
          </p:cNvSpPr>
          <p:nvPr>
            <p:ph type="body" idx="1"/>
          </p:nvPr>
        </p:nvSpPr>
        <p:spPr>
          <a:xfrm>
            <a:off x="247800" y="2032500"/>
            <a:ext cx="4986000" cy="2588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Instantly,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we dashed from the cave.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Full of fear,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we dashed from the cave.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Horrified,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we dashed from the cave.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With a scream,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we dashed from the cave.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When we heard it, 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we dashed from the cave.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As we screamed,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we dashed from the cave. 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r" rtl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21" name="Google Shape;1121;p94"/>
          <p:cNvSpPr/>
          <p:nvPr/>
        </p:nvSpPr>
        <p:spPr>
          <a:xfrm>
            <a:off x="2199624" y="1567575"/>
            <a:ext cx="3034500" cy="362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2" name="Google Shape;1122;p9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" name="Google Shape;1127;p9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66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Rewrite the passage below, using appropriate </a:t>
            </a:r>
            <a:r>
              <a:rPr lang="en-GB" sz="1800" b="1"/>
              <a:t>fronted adverbials</a:t>
            </a:r>
            <a:r>
              <a:rPr lang="en-GB" sz="1800"/>
              <a:t> to add interest and detail for your reader. </a:t>
            </a:r>
            <a:endParaRPr sz="1800"/>
          </a:p>
        </p:txBody>
      </p:sp>
      <p:sp>
        <p:nvSpPr>
          <p:cNvPr id="1128" name="Google Shape;1128;p95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129" name="Google Shape;1129;p95"/>
          <p:cNvSpPr txBox="1">
            <a:spLocks noGrp="1"/>
          </p:cNvSpPr>
          <p:nvPr>
            <p:ph type="body" idx="1"/>
          </p:nvPr>
        </p:nvSpPr>
        <p:spPr>
          <a:xfrm>
            <a:off x="324000" y="1708825"/>
            <a:ext cx="4500000" cy="2588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2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accent5"/>
                </a:solidFill>
              </a:rPr>
              <a:t>We stepped through the dark forest. Our pulses were racing. I thought I saw dark shapes moving. My foot caught on a branch. I tried to free myself. I heard a loud growl… </a:t>
            </a:r>
            <a:endParaRPr sz="1800">
              <a:solidFill>
                <a:schemeClr val="accent5"/>
              </a:solidFill>
            </a:endParaRPr>
          </a:p>
        </p:txBody>
      </p:sp>
      <p:sp>
        <p:nvSpPr>
          <p:cNvPr id="1130" name="Google Shape;1130;p95"/>
          <p:cNvSpPr txBox="1">
            <a:spLocks noGrp="1"/>
          </p:cNvSpPr>
          <p:nvPr>
            <p:ph type="subTitle" idx="4294967295"/>
          </p:nvPr>
        </p:nvSpPr>
        <p:spPr>
          <a:xfrm>
            <a:off x="5261400" y="1233900"/>
            <a:ext cx="3300300" cy="117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Fronted adverbials </a:t>
            </a:r>
            <a:r>
              <a:rPr lang="en-GB" sz="1800"/>
              <a:t>of time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Instantly,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Immediately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When…, As…, While…, </a:t>
            </a:r>
            <a:endParaRPr sz="1800"/>
          </a:p>
        </p:txBody>
      </p:sp>
      <p:sp>
        <p:nvSpPr>
          <p:cNvPr id="1131" name="Google Shape;1131;p95"/>
          <p:cNvSpPr txBox="1">
            <a:spLocks noGrp="1"/>
          </p:cNvSpPr>
          <p:nvPr>
            <p:ph type="subTitle" idx="4294967295"/>
          </p:nvPr>
        </p:nvSpPr>
        <p:spPr>
          <a:xfrm>
            <a:off x="5261400" y="2557875"/>
            <a:ext cx="3474900" cy="117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Fronted adverbials </a:t>
            </a:r>
            <a:r>
              <a:rPr lang="en-GB" sz="1800"/>
              <a:t>of manner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Full of terror,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Without looking back,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Desperately, Terrified,</a:t>
            </a:r>
            <a:endParaRPr sz="1800"/>
          </a:p>
        </p:txBody>
      </p:sp>
      <p:sp>
        <p:nvSpPr>
          <p:cNvPr id="1132" name="Google Shape;1132;p95"/>
          <p:cNvSpPr txBox="1">
            <a:spLocks noGrp="1"/>
          </p:cNvSpPr>
          <p:nvPr>
            <p:ph type="subTitle" idx="4294967295"/>
          </p:nvPr>
        </p:nvSpPr>
        <p:spPr>
          <a:xfrm>
            <a:off x="5261400" y="3881850"/>
            <a:ext cx="3300300" cy="876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/>
              <a:t>Fronted adverbials </a:t>
            </a:r>
            <a:r>
              <a:rPr lang="en-GB" sz="1800"/>
              <a:t>of place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In the distance,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/>
              <a:t>There, In the sky above,</a:t>
            </a:r>
            <a:endParaRPr sz="1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" name="Google Shape;1137;p96"/>
          <p:cNvSpPr txBox="1">
            <a:spLocks noGrp="1"/>
          </p:cNvSpPr>
          <p:nvPr>
            <p:ph type="body" idx="1"/>
          </p:nvPr>
        </p:nvSpPr>
        <p:spPr>
          <a:xfrm>
            <a:off x="324000" y="759450"/>
            <a:ext cx="79866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/>
              <a:t>Here is an example passage using a range of </a:t>
            </a:r>
            <a:r>
              <a:rPr lang="en-GB" sz="1800" b="1"/>
              <a:t>fronted adverbials</a:t>
            </a:r>
            <a:r>
              <a:rPr lang="en-GB" sz="1800"/>
              <a:t>. </a:t>
            </a:r>
            <a:endParaRPr sz="1800"/>
          </a:p>
        </p:txBody>
      </p:sp>
      <p:sp>
        <p:nvSpPr>
          <p:cNvPr id="1138" name="Google Shape;1138;p96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Using fronted adverbial words, phrases &amp; clauses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1139" name="Google Shape;1139;p96"/>
          <p:cNvSpPr txBox="1">
            <a:spLocks noGrp="1"/>
          </p:cNvSpPr>
          <p:nvPr>
            <p:ph type="body" idx="1"/>
          </p:nvPr>
        </p:nvSpPr>
        <p:spPr>
          <a:xfrm>
            <a:off x="324000" y="1383625"/>
            <a:ext cx="7986600" cy="178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Cautiously,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we stepped through the dark forest.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As we walked,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our pulses were racing.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Among the dark trees,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I thought I saw dark shapes moving.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All of a sudden,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my foot caught on a branch.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Desperately,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I tried to free myself. </a:t>
            </a:r>
            <a:r>
              <a:rPr lang="en-GB" sz="2000">
                <a:solidFill>
                  <a:schemeClr val="accent5"/>
                </a:solidFill>
                <a:latin typeface="Kalam"/>
                <a:ea typeface="Kalam"/>
                <a:cs typeface="Kalam"/>
                <a:sym typeface="Kalam"/>
              </a:rPr>
              <a:t>Just then,</a:t>
            </a:r>
            <a:r>
              <a:rPr lang="en-GB" sz="2000">
                <a:latin typeface="Kalam"/>
                <a:ea typeface="Kalam"/>
                <a:cs typeface="Kalam"/>
                <a:sym typeface="Kalam"/>
              </a:rPr>
              <a:t> I heard a loud growl… </a:t>
            </a:r>
            <a:endParaRPr sz="2000"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1140" name="Google Shape;1140;p96"/>
          <p:cNvSpPr txBox="1">
            <a:spLocks noGrp="1"/>
          </p:cNvSpPr>
          <p:nvPr>
            <p:ph type="body" idx="4294967295"/>
          </p:nvPr>
        </p:nvSpPr>
        <p:spPr>
          <a:xfrm>
            <a:off x="324000" y="3413425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adverbials</a:t>
            </a:r>
            <a:r>
              <a:rPr lang="en-GB" sz="1800"/>
              <a:t> of manner</a:t>
            </a:r>
            <a:endParaRPr sz="1800"/>
          </a:p>
        </p:txBody>
      </p:sp>
      <p:sp>
        <p:nvSpPr>
          <p:cNvPr id="1141" name="Google Shape;1141;p96"/>
          <p:cNvSpPr txBox="1">
            <a:spLocks noGrp="1"/>
          </p:cNvSpPr>
          <p:nvPr>
            <p:ph type="body" idx="4294967295"/>
          </p:nvPr>
        </p:nvSpPr>
        <p:spPr>
          <a:xfrm>
            <a:off x="324000" y="3757275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adverbials</a:t>
            </a:r>
            <a:r>
              <a:rPr lang="en-GB" sz="1800"/>
              <a:t> of time</a:t>
            </a:r>
            <a:endParaRPr sz="1800"/>
          </a:p>
        </p:txBody>
      </p:sp>
      <p:sp>
        <p:nvSpPr>
          <p:cNvPr id="1142" name="Google Shape;1142;p96"/>
          <p:cNvSpPr txBox="1">
            <a:spLocks noGrp="1"/>
          </p:cNvSpPr>
          <p:nvPr>
            <p:ph type="body" idx="4294967295"/>
          </p:nvPr>
        </p:nvSpPr>
        <p:spPr>
          <a:xfrm>
            <a:off x="324000" y="4101125"/>
            <a:ext cx="4053000" cy="299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800"/>
              <a:buChar char="●"/>
            </a:pPr>
            <a:r>
              <a:rPr lang="en-GB" sz="1800" b="1"/>
              <a:t>fronted adverbials </a:t>
            </a:r>
            <a:r>
              <a:rPr lang="en-GB" sz="1800"/>
              <a:t>of place</a:t>
            </a:r>
            <a:endParaRPr sz="1800"/>
          </a:p>
        </p:txBody>
      </p:sp>
      <p:sp>
        <p:nvSpPr>
          <p:cNvPr id="1143" name="Google Shape;1143;p96"/>
          <p:cNvSpPr/>
          <p:nvPr/>
        </p:nvSpPr>
        <p:spPr>
          <a:xfrm>
            <a:off x="757575" y="3413425"/>
            <a:ext cx="34245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4" name="Google Shape;1144;p96"/>
          <p:cNvSpPr/>
          <p:nvPr/>
        </p:nvSpPr>
        <p:spPr>
          <a:xfrm>
            <a:off x="291825" y="1383625"/>
            <a:ext cx="1211400" cy="337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5" name="Google Shape;1145;p96"/>
          <p:cNvSpPr/>
          <p:nvPr/>
        </p:nvSpPr>
        <p:spPr>
          <a:xfrm>
            <a:off x="5503775" y="1383625"/>
            <a:ext cx="1608600" cy="337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6" name="Google Shape;1146;p96"/>
          <p:cNvSpPr/>
          <p:nvPr/>
        </p:nvSpPr>
        <p:spPr>
          <a:xfrm>
            <a:off x="1684800" y="1860600"/>
            <a:ext cx="2433000" cy="337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7" name="Google Shape;1147;p96"/>
          <p:cNvSpPr/>
          <p:nvPr/>
        </p:nvSpPr>
        <p:spPr>
          <a:xfrm>
            <a:off x="5320200" y="2310625"/>
            <a:ext cx="1362300" cy="337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8" name="Google Shape;1148;p96"/>
          <p:cNvSpPr/>
          <p:nvPr/>
        </p:nvSpPr>
        <p:spPr>
          <a:xfrm>
            <a:off x="1138025" y="2775900"/>
            <a:ext cx="1151400" cy="337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9" name="Google Shape;1149;p96"/>
          <p:cNvSpPr/>
          <p:nvPr/>
        </p:nvSpPr>
        <p:spPr>
          <a:xfrm>
            <a:off x="291825" y="2310625"/>
            <a:ext cx="1761000" cy="3372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0" name="Google Shape;1150;p96"/>
          <p:cNvSpPr/>
          <p:nvPr/>
        </p:nvSpPr>
        <p:spPr>
          <a:xfrm>
            <a:off x="757575" y="3757275"/>
            <a:ext cx="34245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1" name="Google Shape;1151;p96"/>
          <p:cNvSpPr/>
          <p:nvPr/>
        </p:nvSpPr>
        <p:spPr>
          <a:xfrm>
            <a:off x="757575" y="4101125"/>
            <a:ext cx="3424500" cy="2994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6" name="Google Shape;1156;p97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9250" algn="l" rtl="0">
              <a:spcBef>
                <a:spcPct val="0"/>
              </a:spcBef>
              <a:spcAft>
                <a:spcPct val="0"/>
              </a:spcAft>
              <a:buSzPts val="1900"/>
              <a:buChar char="●"/>
            </a:pPr>
            <a:r>
              <a:rPr lang="en-GB" sz="1900"/>
              <a:t>a </a:t>
            </a:r>
            <a:r>
              <a:rPr lang="en-GB" sz="1900" b="1"/>
              <a:t>fronted adverbial </a:t>
            </a:r>
            <a:r>
              <a:rPr lang="en-GB" sz="1900"/>
              <a:t>is a sentence starter followed by a </a:t>
            </a:r>
            <a:r>
              <a:rPr lang="en-GB" sz="1900" b="1"/>
              <a:t>comma </a:t>
            </a:r>
            <a:r>
              <a:rPr lang="en-GB" sz="1900"/>
              <a:t>that tells us more about the action taking place after the </a:t>
            </a:r>
            <a:r>
              <a:rPr lang="en-GB" sz="1900" b="1"/>
              <a:t>comma</a:t>
            </a: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ct val="0"/>
              </a:spcAft>
              <a:buSzPts val="1900"/>
              <a:buChar char="●"/>
            </a:pPr>
            <a:r>
              <a:rPr lang="en-GB" sz="1900"/>
              <a:t>a </a:t>
            </a:r>
            <a:r>
              <a:rPr lang="en-GB" sz="1900" b="1"/>
              <a:t>fronted adverbial</a:t>
            </a:r>
            <a:r>
              <a:rPr lang="en-GB" sz="1900"/>
              <a:t> can be a single word, a </a:t>
            </a:r>
            <a:r>
              <a:rPr lang="en-GB" sz="1900" b="1"/>
              <a:t>phrase</a:t>
            </a:r>
            <a:r>
              <a:rPr lang="en-GB" sz="1900"/>
              <a:t> or a </a:t>
            </a:r>
            <a:r>
              <a:rPr lang="en-GB" sz="1900" b="1"/>
              <a:t>clause</a:t>
            </a:r>
            <a:r>
              <a:rPr lang="en-GB" sz="1900"/>
              <a:t>; a </a:t>
            </a:r>
            <a:r>
              <a:rPr lang="en-GB" sz="1900" b="1"/>
              <a:t>fronted adverbial clause </a:t>
            </a:r>
            <a:r>
              <a:rPr lang="en-GB" sz="1900"/>
              <a:t>contains a verb, but a </a:t>
            </a:r>
            <a:r>
              <a:rPr lang="en-GB" sz="1900" b="1"/>
              <a:t>fronted adverbial phrase</a:t>
            </a:r>
            <a:r>
              <a:rPr lang="en-GB" sz="1900"/>
              <a:t> does not</a:t>
            </a: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ct val="0"/>
              </a:spcAft>
              <a:buSzPts val="1900"/>
              <a:buChar char="●"/>
            </a:pPr>
            <a:r>
              <a:rPr lang="en-GB" sz="1900"/>
              <a:t>the part of the sentence after the </a:t>
            </a:r>
            <a:r>
              <a:rPr lang="en-GB" sz="1900" b="1"/>
              <a:t>comma</a:t>
            </a:r>
            <a:r>
              <a:rPr lang="en-GB" sz="1900"/>
              <a:t> must make complete sense on its own</a:t>
            </a: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ts val="1000"/>
              </a:spcAft>
              <a:buSzPts val="1900"/>
              <a:buChar char="●"/>
            </a:pPr>
            <a:r>
              <a:rPr lang="en-GB" sz="1900"/>
              <a:t>we can use a variety of </a:t>
            </a:r>
            <a:r>
              <a:rPr lang="en-GB" sz="1900" b="1"/>
              <a:t>fronted adverbials </a:t>
            </a:r>
            <a:r>
              <a:rPr lang="en-GB" sz="1900"/>
              <a:t>to add detail and interest to our writing</a:t>
            </a:r>
            <a:endParaRPr sz="1900"/>
          </a:p>
        </p:txBody>
      </p:sp>
      <p:sp>
        <p:nvSpPr>
          <p:cNvPr id="1157" name="Google Shape;1157;p97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Fronted adverbials: single words, phrases and clauses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2" name="Google Shape;1162;p98"/>
          <p:cNvSpPr txBox="1">
            <a:spLocks noGrp="1"/>
          </p:cNvSpPr>
          <p:nvPr>
            <p:ph type="subTitle" idx="1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© Oak National Academy 2023. 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Produced in partnership with Fox Federation. </a:t>
            </a: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1163" name="Google Shape;1163;p9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6.2.9200.0"/>
  <p:tag name="AS_RELEASE_DATE" val="2023.10.14"/>
  <p:tag name="AS_TITLE" val="Aspose.Slides for .NET Standard 2.0"/>
  <p:tag name="AS_VERSION" val="23.10"/>
</p:tagLst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-light-2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2540</Words>
  <Application>Microsoft Office PowerPoint</Application>
  <PresentationFormat>On-screen Show (16:9)</PresentationFormat>
  <Paragraphs>304</Paragraphs>
  <Slides>35</Slides>
  <Notes>35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Kalam</vt:lpstr>
      <vt:lpstr>Calibri</vt:lpstr>
      <vt:lpstr>Arial</vt:lpstr>
      <vt:lpstr>ABeeZee</vt:lpstr>
      <vt:lpstr>Lexend</vt:lpstr>
      <vt:lpstr>Lexend Light</vt:lpstr>
      <vt:lpstr>simple-light-2</vt:lpstr>
      <vt:lpstr>Fronted adverbials: single words, phrases and clauses</vt:lpstr>
      <vt:lpstr>PowerPoint Presentation</vt:lpstr>
      <vt:lpstr>PowerPoint Presentation</vt:lpstr>
      <vt:lpstr>PowerPoint Presentation</vt:lpstr>
      <vt:lpstr>PowerPoint Presentation</vt:lpstr>
      <vt:lpstr>Identifying different fronted adverbials</vt:lpstr>
      <vt:lpstr>Identifying different fronted adverbials</vt:lpstr>
      <vt:lpstr>Identifying different fronted adverbials</vt:lpstr>
      <vt:lpstr>Which of these are true for fronted adverbials?</vt:lpstr>
      <vt:lpstr>Identifying different fronted adverbials</vt:lpstr>
      <vt:lpstr>Identifying different fronted adverbials</vt:lpstr>
      <vt:lpstr>Identifying different fronted adverbials</vt:lpstr>
      <vt:lpstr>Identifying different fronted adverbials</vt:lpstr>
      <vt:lpstr>Identifying different fronted adverbials</vt:lpstr>
      <vt:lpstr>Where should the commas be placed to show the fronted adverbials?</vt:lpstr>
      <vt:lpstr>Identifying different fronted adverbials</vt:lpstr>
      <vt:lpstr>Identifying different fronted adverbials</vt:lpstr>
      <vt:lpstr>Do these sentences start with a fronted adverbial phrase or a fronted adverbial clause?</vt:lpstr>
      <vt:lpstr>PowerPoint Presentation</vt:lpstr>
      <vt:lpstr>PowerPoint Presentation</vt:lpstr>
      <vt:lpstr>Identifying different fronted adverbials</vt:lpstr>
      <vt:lpstr>Using fronted adverbial words, phrases &amp; clauses</vt:lpstr>
      <vt:lpstr>Decide whether each fronted adverbial is showing time, place or manner. </vt:lpstr>
      <vt:lpstr>Using fronted adverbial words, phrases &amp; clauses</vt:lpstr>
      <vt:lpstr>Tick all the sentences that use a fronted adverbial of manner correctly. </vt:lpstr>
      <vt:lpstr>Using fronted adverbial words, phrases &amp; clauses</vt:lpstr>
      <vt:lpstr>Match the fronted adverbial clauses of time to the most appropriate sentences. </vt:lpstr>
      <vt:lpstr>Use the list of subordinating conjunctions to think of different fronted adverbial clauses of time that could come before this main clause. </vt:lpstr>
      <vt:lpstr>Using fronted adverbial words, phrases &amp; clauses</vt:lpstr>
      <vt:lpstr>Using fronted adverbial words, phrases &amp; clauses</vt:lpstr>
      <vt:lpstr>How many fronted adverbials can you think of to add more detail in front of this main clause?</vt:lpstr>
      <vt:lpstr>PowerPoint Presentation</vt:lpstr>
      <vt:lpstr>PowerPoint Presentation</vt:lpstr>
      <vt:lpstr>Fronted adverbials: single words, phrases and clauses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Juliette Redfern</dc:creator>
  <cp:lastModifiedBy>Juliette Redfern</cp:lastModifiedBy>
  <cp:revision>1</cp:revision>
  <cp:lastPrinted>2023-11-21T10:57:18Z</cp:lastPrinted>
  <dcterms:created xsi:type="dcterms:W3CDTF">2023-11-21T10:57:18Z</dcterms:created>
  <dcterms:modified xsi:type="dcterms:W3CDTF">2026-01-08T11:02:13Z</dcterms:modified>
</cp:coreProperties>
</file>